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62" r:id="rId4"/>
    <p:sldId id="263" r:id="rId5"/>
    <p:sldId id="264" r:id="rId6"/>
    <p:sldId id="265" r:id="rId7"/>
    <p:sldId id="266" r:id="rId8"/>
    <p:sldId id="267" r:id="rId9"/>
    <p:sldId id="269" r:id="rId10"/>
    <p:sldId id="271" r:id="rId11"/>
    <p:sldId id="273" r:id="rId12"/>
    <p:sldId id="274" r:id="rId13"/>
    <p:sldId id="272" r:id="rId14"/>
    <p:sldId id="276" r:id="rId15"/>
    <p:sldId id="258" r:id="rId16"/>
    <p:sldId id="257"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rban012\Documents\Loyola%20HCV\072613%20Loyola%20IFNL4%20TTdG%20genotyp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v>HepNet (n=478)</c:v>
          </c:tx>
          <c:cat>
            <c:strRef>
              <c:f>'072613 Loyola Geno 1-4 redo'!$E$510:$E$512</c:f>
              <c:strCache>
                <c:ptCount val="3"/>
                <c:pt idx="0">
                  <c:v>C/C</c:v>
                </c:pt>
                <c:pt idx="1">
                  <c:v>C/T</c:v>
                </c:pt>
                <c:pt idx="2">
                  <c:v>T/T</c:v>
                </c:pt>
              </c:strCache>
            </c:strRef>
          </c:cat>
          <c:val>
            <c:numRef>
              <c:f>'072613 Loyola Geno 1-4 redo'!$G$510:$G$512</c:f>
              <c:numCache>
                <c:formatCode>General</c:formatCode>
                <c:ptCount val="3"/>
                <c:pt idx="0">
                  <c:v>0.10669456066945608</c:v>
                </c:pt>
                <c:pt idx="1">
                  <c:v>0.36610878661087876</c:v>
                </c:pt>
                <c:pt idx="2">
                  <c:v>0.52719665271966532</c:v>
                </c:pt>
              </c:numCache>
            </c:numRef>
          </c:val>
        </c:ser>
        <c:ser>
          <c:idx val="1"/>
          <c:order val="1"/>
          <c:tx>
            <c:v>YRI HapMap (n=224)</c:v>
          </c:tx>
          <c:val>
            <c:numRef>
              <c:f>'072613 Loyola Geno 1-4 redo'!$I$510:$I$512</c:f>
              <c:numCache>
                <c:formatCode>General</c:formatCode>
                <c:ptCount val="3"/>
                <c:pt idx="0">
                  <c:v>9.8000000000000032E-2</c:v>
                </c:pt>
                <c:pt idx="1">
                  <c:v>0.42000000000000004</c:v>
                </c:pt>
                <c:pt idx="2">
                  <c:v>0.48200000000000004</c:v>
                </c:pt>
              </c:numCache>
            </c:numRef>
          </c:val>
        </c:ser>
        <c:dLbls/>
        <c:axId val="57618432"/>
        <c:axId val="57619968"/>
      </c:barChart>
      <c:catAx>
        <c:axId val="57618432"/>
        <c:scaling>
          <c:orientation val="minMax"/>
        </c:scaling>
        <c:axPos val="b"/>
        <c:tickLblPos val="nextTo"/>
        <c:txPr>
          <a:bodyPr/>
          <a:lstStyle/>
          <a:p>
            <a:pPr>
              <a:defRPr sz="2400"/>
            </a:pPr>
            <a:endParaRPr lang="en-US"/>
          </a:p>
        </c:txPr>
        <c:crossAx val="57619968"/>
        <c:crosses val="autoZero"/>
        <c:auto val="1"/>
        <c:lblAlgn val="ctr"/>
        <c:lblOffset val="100"/>
      </c:catAx>
      <c:valAx>
        <c:axId val="57619968"/>
        <c:scaling>
          <c:orientation val="minMax"/>
        </c:scaling>
        <c:axPos val="l"/>
        <c:majorGridlines/>
        <c:title>
          <c:tx>
            <c:rich>
              <a:bodyPr rot="-5400000" vert="horz"/>
              <a:lstStyle/>
              <a:p>
                <a:pPr>
                  <a:defRPr sz="2000"/>
                </a:pPr>
                <a:r>
                  <a:rPr lang="en-US" sz="2000"/>
                  <a:t>Genotype Frequency</a:t>
                </a:r>
              </a:p>
            </c:rich>
          </c:tx>
        </c:title>
        <c:numFmt formatCode="General" sourceLinked="1"/>
        <c:tickLblPos val="nextTo"/>
        <c:txPr>
          <a:bodyPr/>
          <a:lstStyle/>
          <a:p>
            <a:pPr>
              <a:defRPr sz="2400"/>
            </a:pPr>
            <a:endParaRPr lang="en-US"/>
          </a:p>
        </c:txPr>
        <c:crossAx val="57618432"/>
        <c:crosses val="autoZero"/>
        <c:crossBetween val="between"/>
      </c:valAx>
    </c:plotArea>
    <c:legend>
      <c:legendPos val="r"/>
      <c:txPr>
        <a:bodyPr/>
        <a:lstStyle/>
        <a:p>
          <a:pPr>
            <a:defRPr sz="18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E5604-8C67-4074-B065-09E68323BCFA}" type="datetimeFigureOut">
              <a:rPr lang="en-US" smtClean="0"/>
              <a:pPr/>
              <a:t>8/9/2013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39563-D820-4DA5-A748-9D95D0DFE70E}" type="slidenum">
              <a:rPr lang="en-US" smtClean="0"/>
              <a:pPr/>
              <a:t>‹#›</a:t>
            </a:fld>
            <a:endParaRPr lang="en-US"/>
          </a:p>
        </p:txBody>
      </p:sp>
    </p:spTree>
    <p:extLst>
      <p:ext uri="{BB962C8B-B14F-4D97-AF65-F5344CB8AC3E}">
        <p14:creationId xmlns:p14="http://schemas.microsoft.com/office/powerpoint/2010/main" xmlns="" val="408608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w="12700" cap="flat">
            <a:solidFill>
              <a:schemeClr val="tx1"/>
            </a:solidFill>
          </a:ln>
        </p:spPr>
      </p:sp>
      <p:sp>
        <p:nvSpPr>
          <p:cNvPr id="100355" name="Rectangle 3"/>
          <p:cNvSpPr>
            <a:spLocks noGrp="1" noChangeArrowheads="1"/>
          </p:cNvSpPr>
          <p:nvPr>
            <p:ph type="body" idx="1"/>
          </p:nvPr>
        </p:nvSpPr>
        <p:spPr>
          <a:xfrm>
            <a:off x="913805" y="4343704"/>
            <a:ext cx="5030391" cy="4113892"/>
          </a:xfrm>
          <a:noFill/>
          <a:ln/>
        </p:spPr>
        <p:txBody>
          <a:bodyPr lIns="90479" tIns="44446" rIns="90479" bIns="44446"/>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w="12700" cap="flat">
            <a:solidFill>
              <a:schemeClr val="tx1"/>
            </a:solidFill>
          </a:ln>
        </p:spPr>
      </p:sp>
      <p:sp>
        <p:nvSpPr>
          <p:cNvPr id="100355" name="Rectangle 3"/>
          <p:cNvSpPr>
            <a:spLocks noGrp="1" noChangeArrowheads="1"/>
          </p:cNvSpPr>
          <p:nvPr>
            <p:ph type="body" idx="1"/>
          </p:nvPr>
        </p:nvSpPr>
        <p:spPr>
          <a:xfrm>
            <a:off x="913805" y="4343704"/>
            <a:ext cx="5030391" cy="4113892"/>
          </a:xfrm>
          <a:noFill/>
          <a:ln/>
        </p:spPr>
        <p:txBody>
          <a:bodyPr lIns="90479" tIns="44446" rIns="90479" bIns="44446"/>
          <a:lstStyle/>
          <a:p>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w="12700" cap="flat">
            <a:solidFill>
              <a:schemeClr val="tx1"/>
            </a:solidFill>
          </a:ln>
        </p:spPr>
      </p:sp>
      <p:sp>
        <p:nvSpPr>
          <p:cNvPr id="100355" name="Rectangle 3"/>
          <p:cNvSpPr>
            <a:spLocks noGrp="1" noChangeArrowheads="1"/>
          </p:cNvSpPr>
          <p:nvPr>
            <p:ph type="body" idx="1"/>
          </p:nvPr>
        </p:nvSpPr>
        <p:spPr>
          <a:xfrm>
            <a:off x="913805" y="4343704"/>
            <a:ext cx="5030391" cy="4113892"/>
          </a:xfrm>
          <a:noFill/>
          <a:ln/>
        </p:spPr>
        <p:txBody>
          <a:bodyPr lIns="90479" tIns="44446" rIns="90479" bIns="44446"/>
          <a:lstStyle/>
          <a:p>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E812302-3B5E-493C-A2D6-C648383F72FF}" type="slidenum">
              <a:rPr lang="en-US" smtClean="0">
                <a:solidFill>
                  <a:srgbClr val="000000"/>
                </a:solidFill>
              </a:rPr>
              <a:pPr>
                <a:defRPr/>
              </a:pPr>
              <a:t>6</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F3A4DB3-3FE0-47A4-86A5-300D9F5F4380}"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13316" name="Slide Number Placeholder 3"/>
          <p:cNvSpPr>
            <a:spLocks noGrp="1"/>
          </p:cNvSpPr>
          <p:nvPr>
            <p:ph type="sldNum" sz="quarter" idx="5"/>
          </p:nvPr>
        </p:nvSpPr>
        <p:spPr/>
        <p:txBody>
          <a:bodyPr/>
          <a:lstStyle/>
          <a:p>
            <a:pPr>
              <a:defRPr/>
            </a:pPr>
            <a:fld id="{8311B881-1DF7-4236-A2DA-D26F1A19C272}" type="slidenum">
              <a:rPr lang="en-US">
                <a:solidFill>
                  <a:srgbClr val="000000"/>
                </a:solidFill>
              </a:rPr>
              <a:pPr>
                <a:defRPr/>
              </a:pPr>
              <a:t>8</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Folienbildplatzhalter 1"/>
          <p:cNvSpPr>
            <a:spLocks noGrp="1" noRot="1" noChangeAspect="1" noTextEdit="1"/>
          </p:cNvSpPr>
          <p:nvPr>
            <p:ph type="sldImg"/>
          </p:nvPr>
        </p:nvSpPr>
        <p:spPr>
          <a:ln/>
        </p:spPr>
      </p:sp>
      <p:sp>
        <p:nvSpPr>
          <p:cNvPr id="531459"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CH" smtClean="0">
                <a:latin typeface="Times New Roman" pitchFamily="18" charset="0"/>
                <a:ea typeface="ＭＳ Ｐゴシック" pitchFamily="34" charset="-128"/>
              </a:rPr>
              <a:t>Ge and collegues observed a striking correlation between carriage of IL28B variants and the frequency of treatment response rates in diverse ethnicities. Thomas and colleagues have shown that an IL28B  risk allele is more frequent in African populations, which is in line with poorer spontenous clearance rates in African populations. Taken together, different IL28B polymorphism frequencies explain at least in part differences in HCV recovery rates in diverse ethnicities.</a:t>
            </a:r>
          </a:p>
        </p:txBody>
      </p:sp>
      <p:sp>
        <p:nvSpPr>
          <p:cNvPr id="531460" name="Foliennummernplatzhalt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i="1">
                <a:solidFill>
                  <a:srgbClr val="FFFF99"/>
                </a:solidFill>
                <a:latin typeface="Arial" pitchFamily="34" charset="0"/>
                <a:ea typeface="ＭＳ Ｐゴシック" pitchFamily="34" charset="-128"/>
              </a:defRPr>
            </a:lvl1pPr>
            <a:lvl2pPr marL="742950" indent="-285750">
              <a:defRPr sz="2800" b="1" i="1">
                <a:solidFill>
                  <a:srgbClr val="FFFF99"/>
                </a:solidFill>
                <a:latin typeface="Arial" pitchFamily="34" charset="0"/>
                <a:ea typeface="ＭＳ Ｐゴシック" pitchFamily="34" charset="-128"/>
              </a:defRPr>
            </a:lvl2pPr>
            <a:lvl3pPr marL="1143000" indent="-228600">
              <a:defRPr sz="2800" b="1" i="1">
                <a:solidFill>
                  <a:srgbClr val="FFFF99"/>
                </a:solidFill>
                <a:latin typeface="Arial" pitchFamily="34" charset="0"/>
                <a:ea typeface="ＭＳ Ｐゴシック" pitchFamily="34" charset="-128"/>
              </a:defRPr>
            </a:lvl3pPr>
            <a:lvl4pPr marL="1600200" indent="-228600">
              <a:defRPr sz="2800" b="1" i="1">
                <a:solidFill>
                  <a:srgbClr val="FFFF99"/>
                </a:solidFill>
                <a:latin typeface="Arial" pitchFamily="34" charset="0"/>
                <a:ea typeface="ＭＳ Ｐゴシック" pitchFamily="34" charset="-128"/>
              </a:defRPr>
            </a:lvl4pPr>
            <a:lvl5pPr marL="2057400" indent="-228600">
              <a:defRPr sz="2800" b="1" i="1">
                <a:solidFill>
                  <a:srgbClr val="FFFF99"/>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800" b="1" i="1">
                <a:solidFill>
                  <a:srgbClr val="FFFF99"/>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800" b="1" i="1">
                <a:solidFill>
                  <a:srgbClr val="FFFF99"/>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800" b="1" i="1">
                <a:solidFill>
                  <a:srgbClr val="FFFF99"/>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800" b="1" i="1">
                <a:solidFill>
                  <a:srgbClr val="FFFF99"/>
                </a:solidFill>
                <a:latin typeface="Arial" pitchFamily="34" charset="0"/>
                <a:ea typeface="ＭＳ Ｐゴシック" pitchFamily="34" charset="-128"/>
              </a:defRPr>
            </a:lvl9pPr>
          </a:lstStyle>
          <a:p>
            <a:fld id="{BA4C4A8D-4D8F-498F-BB9B-5D4B656D7B7F}" type="slidenum">
              <a:rPr lang="fr-FR" sz="1200" b="0" i="0" smtClean="0">
                <a:solidFill>
                  <a:srgbClr val="000000"/>
                </a:solidFill>
                <a:latin typeface="Times New Roman" pitchFamily="18" charset="0"/>
              </a:rPr>
              <a:pPr/>
              <a:t>10</a:t>
            </a:fld>
            <a:endParaRPr lang="fr-FR" sz="1200" b="0" i="0" smtClean="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CB0FC-67CC-4D66-B3E9-3E131CD747EF}"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152492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CB0FC-67CC-4D66-B3E9-3E131CD747EF}"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400759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CB0FC-67CC-4D66-B3E9-3E131CD747EF}"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429423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4287" y="258495"/>
            <a:ext cx="8669547" cy="862941"/>
          </a:xfrm>
        </p:spPr>
        <p:txBody>
          <a:bodyPr/>
          <a:lstStyle>
            <a:lvl1pPr>
              <a:defRPr sz="4000"/>
            </a:lvl1pPr>
          </a:lstStyle>
          <a:p>
            <a:r>
              <a:rPr lang="fr-FR" dirty="0" smtClean="0"/>
              <a:t>Cliquez pour modifier le style du titre</a:t>
            </a:r>
            <a:endParaRPr lang="fr-CH" dirty="0"/>
          </a:p>
        </p:txBody>
      </p:sp>
    </p:spTree>
    <p:extLst>
      <p:ext uri="{BB962C8B-B14F-4D97-AF65-F5344CB8AC3E}">
        <p14:creationId xmlns:p14="http://schemas.microsoft.com/office/powerpoint/2010/main" xmlns="" val="57196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CB0FC-67CC-4D66-B3E9-3E131CD747EF}"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307618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CB0FC-67CC-4D66-B3E9-3E131CD747EF}"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333734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CB0FC-67CC-4D66-B3E9-3E131CD747EF}" type="datetimeFigureOut">
              <a:rPr lang="en-US" smtClean="0"/>
              <a:pPr/>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121113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CB0FC-67CC-4D66-B3E9-3E131CD747EF}" type="datetimeFigureOut">
              <a:rPr lang="en-US" smtClean="0"/>
              <a:pPr/>
              <a:t>8/9/2013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396298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CB0FC-67CC-4D66-B3E9-3E131CD747EF}" type="datetimeFigureOut">
              <a:rPr lang="en-US" smtClean="0"/>
              <a:pPr/>
              <a:t>8/9/2013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40499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CB0FC-67CC-4D66-B3E9-3E131CD747EF}" type="datetimeFigureOut">
              <a:rPr lang="en-US" smtClean="0"/>
              <a:pPr/>
              <a:t>8/9/2013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37741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CB0FC-67CC-4D66-B3E9-3E131CD747EF}" type="datetimeFigureOut">
              <a:rPr lang="en-US" smtClean="0"/>
              <a:pPr/>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177040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CB0FC-67CC-4D66-B3E9-3E131CD747EF}" type="datetimeFigureOut">
              <a:rPr lang="en-US" smtClean="0"/>
              <a:pPr/>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299496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CB0FC-67CC-4D66-B3E9-3E131CD747EF}" type="datetimeFigureOut">
              <a:rPr lang="en-US" smtClean="0"/>
              <a:pPr/>
              <a:t>8/9/2013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1356D-7544-4C79-8526-0098AF32201D}" type="slidenum">
              <a:rPr lang="en-US" smtClean="0"/>
              <a:pPr/>
              <a:t>‹#›</a:t>
            </a:fld>
            <a:endParaRPr lang="en-US"/>
          </a:p>
        </p:txBody>
      </p:sp>
    </p:spTree>
    <p:extLst>
      <p:ext uri="{BB962C8B-B14F-4D97-AF65-F5344CB8AC3E}">
        <p14:creationId xmlns:p14="http://schemas.microsoft.com/office/powerpoint/2010/main" xmlns="" val="362315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610600" cy="1470025"/>
          </a:xfrm>
        </p:spPr>
        <p:txBody>
          <a:bodyPr>
            <a:normAutofit fontScale="90000"/>
          </a:bodyPr>
          <a:lstStyle/>
          <a:p>
            <a:r>
              <a:rPr lang="en-US" dirty="0" smtClean="0"/>
              <a:t>Host Genetics of HCV:</a:t>
            </a:r>
            <a:br>
              <a:rPr lang="en-US" dirty="0" smtClean="0"/>
            </a:br>
            <a:r>
              <a:rPr lang="en-US" dirty="0" smtClean="0"/>
              <a:t>Relevance for the study of HCV in Africa</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Thomas J. Urban, </a:t>
            </a:r>
            <a:r>
              <a:rPr lang="en-US" dirty="0" err="1" smtClean="0"/>
              <a:t>PharmD</a:t>
            </a:r>
            <a:r>
              <a:rPr lang="en-US" dirty="0" smtClean="0"/>
              <a:t>, PhD</a:t>
            </a:r>
          </a:p>
          <a:p>
            <a:r>
              <a:rPr lang="en-US" dirty="0" smtClean="0"/>
              <a:t>Center for Human Genome Variation</a:t>
            </a:r>
          </a:p>
          <a:p>
            <a:r>
              <a:rPr lang="en-US" dirty="0" smtClean="0"/>
              <a:t>Duke University Medical Center</a:t>
            </a:r>
          </a:p>
          <a:p>
            <a:r>
              <a:rPr lang="en-US" dirty="0" smtClean="0"/>
              <a:t>Durham, NC, USA</a:t>
            </a:r>
            <a:endParaRPr lang="en-US" dirty="0"/>
          </a:p>
        </p:txBody>
      </p:sp>
    </p:spTree>
    <p:extLst>
      <p:ext uri="{BB962C8B-B14F-4D97-AF65-F5344CB8AC3E}">
        <p14:creationId xmlns:p14="http://schemas.microsoft.com/office/powerpoint/2010/main" xmlns="" val="2106323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715" t="25714" r="28571" b="18571"/>
          <a:stretch>
            <a:fillRect/>
          </a:stretch>
        </p:blipFill>
        <p:spPr bwMode="auto">
          <a:xfrm>
            <a:off x="597440" y="1532792"/>
            <a:ext cx="7954982" cy="4563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el 7"/>
          <p:cNvSpPr>
            <a:spLocks noGrp="1"/>
          </p:cNvSpPr>
          <p:nvPr>
            <p:ph type="ctrTitle"/>
          </p:nvPr>
        </p:nvSpPr>
        <p:spPr>
          <a:xfrm>
            <a:off x="223838" y="258763"/>
            <a:ext cx="8670925" cy="862012"/>
          </a:xfrm>
        </p:spPr>
        <p:txBody>
          <a:bodyPr rtlCol="0">
            <a:normAutofit fontScale="90000"/>
          </a:bodyPr>
          <a:lstStyle/>
          <a:p>
            <a:pPr eaLnBrk="1" fontAlgn="auto" hangingPunct="1">
              <a:spcAft>
                <a:spcPts val="0"/>
              </a:spcAft>
              <a:defRPr/>
            </a:pPr>
            <a:r>
              <a:rPr lang="en-US" sz="3200" dirty="0" smtClean="0"/>
              <a:t>Correlation of genetic variation in </a:t>
            </a:r>
            <a:r>
              <a:rPr lang="en-US" sz="3200" i="1" dirty="0" smtClean="0"/>
              <a:t>IL28B</a:t>
            </a:r>
            <a:r>
              <a:rPr lang="en-US" sz="3200" dirty="0" smtClean="0"/>
              <a:t/>
            </a:r>
            <a:br>
              <a:rPr lang="en-US" sz="3200" dirty="0" smtClean="0"/>
            </a:br>
            <a:r>
              <a:rPr lang="en-US" sz="3200" dirty="0" smtClean="0"/>
              <a:t>with HCV recovery rates in diverse ethnicities</a:t>
            </a:r>
            <a:endParaRPr lang="en-US" sz="3200" dirty="0"/>
          </a:p>
        </p:txBody>
      </p:sp>
      <p:sp>
        <p:nvSpPr>
          <p:cNvPr id="14340" name="Rechteck 8"/>
          <p:cNvSpPr>
            <a:spLocks noChangeArrowheads="1"/>
          </p:cNvSpPr>
          <p:nvPr/>
        </p:nvSpPr>
        <p:spPr bwMode="auto">
          <a:xfrm>
            <a:off x="6553200" y="6481060"/>
            <a:ext cx="2678112" cy="307778"/>
          </a:xfrm>
          <a:prstGeom prst="rect">
            <a:avLst/>
          </a:prstGeom>
          <a:noFill/>
          <a:ln w="9525">
            <a:noFill/>
            <a:miter lim="800000"/>
            <a:headEnd/>
            <a:tailEnd/>
          </a:ln>
        </p:spPr>
        <p:txBody>
          <a:bodyPr wrap="square">
            <a:spAutoFit/>
          </a:bodyPr>
          <a:lstStyle/>
          <a:p>
            <a:pPr>
              <a:defRPr/>
            </a:pPr>
            <a:r>
              <a:rPr lang="en-US" sz="1400" i="0" dirty="0">
                <a:solidFill>
                  <a:prstClr val="black"/>
                </a:solidFill>
                <a:ea typeface="+mn-ea"/>
              </a:rPr>
              <a:t>Thomas DL et al. </a:t>
            </a:r>
            <a:r>
              <a:rPr lang="en-US" sz="1400" dirty="0">
                <a:solidFill>
                  <a:prstClr val="black"/>
                </a:solidFill>
                <a:ea typeface="+mn-ea"/>
              </a:rPr>
              <a:t>Nature</a:t>
            </a:r>
            <a:r>
              <a:rPr lang="en-US" sz="1400" i="0" dirty="0">
                <a:solidFill>
                  <a:prstClr val="black"/>
                </a:solidFill>
                <a:ea typeface="+mn-ea"/>
              </a:rPr>
              <a:t>. </a:t>
            </a:r>
            <a:r>
              <a:rPr lang="en-US" sz="1400" i="0" dirty="0" smtClean="0">
                <a:solidFill>
                  <a:prstClr val="black"/>
                </a:solidFill>
                <a:ea typeface="+mn-ea"/>
              </a:rPr>
              <a:t>2009.</a:t>
            </a:r>
            <a:endParaRPr lang="en-US" sz="1400" i="0" dirty="0">
              <a:solidFill>
                <a:prstClr val="black"/>
              </a:solidFill>
              <a:ea typeface="+mn-ea"/>
            </a:endParaRPr>
          </a:p>
        </p:txBody>
      </p:sp>
      <p:sp>
        <p:nvSpPr>
          <p:cNvPr id="14341" name="Textfeld 13"/>
          <p:cNvSpPr txBox="1">
            <a:spLocks noChangeArrowheads="1"/>
          </p:cNvSpPr>
          <p:nvPr/>
        </p:nvSpPr>
        <p:spPr bwMode="auto">
          <a:xfrm>
            <a:off x="419100" y="6141212"/>
            <a:ext cx="7086600" cy="723275"/>
          </a:xfrm>
          <a:prstGeom prst="rect">
            <a:avLst/>
          </a:prstGeom>
          <a:noFill/>
          <a:ln w="9525">
            <a:noFill/>
            <a:miter lim="800000"/>
            <a:headEnd/>
            <a:tailEnd/>
          </a:ln>
        </p:spPr>
        <p:txBody>
          <a:bodyPr wrap="square">
            <a:spAutoFit/>
          </a:bodyPr>
          <a:lstStyle/>
          <a:p>
            <a:pPr>
              <a:defRPr/>
            </a:pPr>
            <a:r>
              <a:rPr lang="de-CH" sz="1700" i="0" dirty="0">
                <a:solidFill>
                  <a:srgbClr val="A50021"/>
                </a:solidFill>
                <a:ea typeface="+mn-ea"/>
              </a:rPr>
              <a:t>Different frequencies in </a:t>
            </a:r>
            <a:r>
              <a:rPr lang="de-CH" sz="1700" dirty="0">
                <a:solidFill>
                  <a:srgbClr val="A50021"/>
                </a:solidFill>
                <a:ea typeface="+mn-ea"/>
              </a:rPr>
              <a:t>IL28B</a:t>
            </a:r>
            <a:r>
              <a:rPr lang="de-CH" sz="1700" i="0" dirty="0">
                <a:solidFill>
                  <a:srgbClr val="A50021"/>
                </a:solidFill>
                <a:ea typeface="+mn-ea"/>
              </a:rPr>
              <a:t> variants explain </a:t>
            </a:r>
            <a:r>
              <a:rPr lang="de-CH" sz="1700" i="0" dirty="0" smtClean="0">
                <a:solidFill>
                  <a:srgbClr val="A50021"/>
                </a:solidFill>
                <a:ea typeface="+mn-ea"/>
              </a:rPr>
              <a:t>ethnic </a:t>
            </a:r>
            <a:r>
              <a:rPr lang="de-CH" sz="1700" i="0" dirty="0">
                <a:solidFill>
                  <a:srgbClr val="A50021"/>
                </a:solidFill>
                <a:ea typeface="+mn-ea"/>
              </a:rPr>
              <a:t>differences in HCV recovery rates</a:t>
            </a:r>
          </a:p>
          <a:p>
            <a:pPr>
              <a:defRPr/>
            </a:pPr>
            <a:endParaRPr lang="de-CH" sz="2400" i="0" dirty="0">
              <a:solidFill>
                <a:prstClr val="black"/>
              </a:solidFill>
              <a:ea typeface="+mn-ea"/>
            </a:endParaRPr>
          </a:p>
        </p:txBody>
      </p:sp>
      <p:sp>
        <p:nvSpPr>
          <p:cNvPr id="2" name="Oval 1"/>
          <p:cNvSpPr/>
          <p:nvPr/>
        </p:nvSpPr>
        <p:spPr bwMode="auto">
          <a:xfrm>
            <a:off x="6248400" y="2488221"/>
            <a:ext cx="2667000" cy="2590801"/>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rgbClr val="FFFF99"/>
              </a:solidFill>
              <a:effectLst/>
              <a:latin typeface="Arial" charset="0"/>
            </a:endParaRPr>
          </a:p>
        </p:txBody>
      </p:sp>
      <p:sp>
        <p:nvSpPr>
          <p:cNvPr id="9" name="Oval 8"/>
          <p:cNvSpPr/>
          <p:nvPr/>
        </p:nvSpPr>
        <p:spPr bwMode="auto">
          <a:xfrm>
            <a:off x="3962400" y="3352800"/>
            <a:ext cx="2072054" cy="2057401"/>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rgbClr val="FFFF99"/>
              </a:solidFill>
              <a:effectLst/>
              <a:latin typeface="Arial" charset="0"/>
            </a:endParaRPr>
          </a:p>
        </p:txBody>
      </p:sp>
    </p:spTree>
    <p:extLst>
      <p:ext uri="{BB962C8B-B14F-4D97-AF65-F5344CB8AC3E}">
        <p14:creationId xmlns:p14="http://schemas.microsoft.com/office/powerpoint/2010/main" xmlns="" val="4117352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underlying biological </a:t>
            </a:r>
            <a:r>
              <a:rPr lang="en-US" b="1" dirty="0" smtClean="0"/>
              <a:t>cause</a:t>
            </a:r>
            <a:r>
              <a:rPr lang="en-US" dirty="0" smtClean="0"/>
              <a:t> for the genetic association?</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Genome-wide association studies employ a “tagging” strategy but typically do not tell us what the causal variant(s) is/are</a:t>
            </a:r>
          </a:p>
          <a:p>
            <a:pPr lvl="1"/>
            <a:r>
              <a:rPr lang="en-US" dirty="0" smtClean="0"/>
              <a:t>This requires other types of evidence: additional genotyping/association testing, and functional characterization of putatively causal variants</a:t>
            </a:r>
          </a:p>
          <a:p>
            <a:r>
              <a:rPr lang="en-US" dirty="0" smtClean="0"/>
              <a:t>Leading hypotheses at the moment:</a:t>
            </a:r>
          </a:p>
          <a:p>
            <a:pPr lvl="1"/>
            <a:r>
              <a:rPr lang="en-US" dirty="0" smtClean="0"/>
              <a:t>Regulation of IL28B/IFNL3 at the mRNA or protein level</a:t>
            </a:r>
          </a:p>
          <a:p>
            <a:pPr lvl="1"/>
            <a:r>
              <a:rPr lang="en-US" dirty="0" smtClean="0"/>
              <a:t>Novel “IFNL4” protein (Prokunina-Olsson et al., Nature Genetics 2013)</a:t>
            </a:r>
            <a:endParaRPr lang="en-US" dirty="0"/>
          </a:p>
        </p:txBody>
      </p:sp>
    </p:spTree>
    <p:extLst>
      <p:ext uri="{BB962C8B-B14F-4D97-AF65-F5344CB8AC3E}">
        <p14:creationId xmlns:p14="http://schemas.microsoft.com/office/powerpoint/2010/main" xmlns="" val="1806559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Broad antiviral effects of IFN-</a:t>
            </a:r>
            <a:r>
              <a:rPr lang="el-GR" dirty="0" smtClean="0"/>
              <a:t>λ</a:t>
            </a:r>
            <a:r>
              <a:rPr lang="en-US" dirty="0" smtClean="0"/>
              <a:t> proteins</a:t>
            </a:r>
            <a:endParaRPr lang="en-US" dirty="0"/>
          </a:p>
        </p:txBody>
      </p:sp>
      <p:pic>
        <p:nvPicPr>
          <p:cNvPr id="2050" name="Picture 2" descr="C:\Users\urban012\AppData\Local\Microsoft\Windows\Temporary Internet Files\Content.Outlook\QXDM4A45\IFNL4 virus infec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28800"/>
            <a:ext cx="9144000" cy="35867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057400" y="6172200"/>
            <a:ext cx="6899902" cy="369332"/>
          </a:xfrm>
          <a:prstGeom prst="rect">
            <a:avLst/>
          </a:prstGeom>
          <a:noFill/>
        </p:spPr>
        <p:txBody>
          <a:bodyPr wrap="none" rtlCol="0">
            <a:spAutoFit/>
          </a:bodyPr>
          <a:lstStyle/>
          <a:p>
            <a:r>
              <a:rPr lang="en-US" dirty="0" smtClean="0"/>
              <a:t>Shelton Bradrick, Molecular Genetics and Microbiology, Duke University</a:t>
            </a:r>
            <a:endParaRPr lang="en-US" dirty="0"/>
          </a:p>
        </p:txBody>
      </p:sp>
    </p:spTree>
    <p:extLst>
      <p:ext uri="{BB962C8B-B14F-4D97-AF65-F5344CB8AC3E}">
        <p14:creationId xmlns:p14="http://schemas.microsoft.com/office/powerpoint/2010/main" xmlns="" val="3976562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Host genetic studies in </a:t>
            </a:r>
            <a:r>
              <a:rPr lang="en-US" sz="3800" dirty="0" err="1" smtClean="0"/>
              <a:t>HepNet</a:t>
            </a:r>
            <a:r>
              <a:rPr lang="en-US" sz="3800" dirty="0" smtClean="0"/>
              <a:t>:</a:t>
            </a:r>
            <a:br>
              <a:rPr lang="en-US" sz="3800" dirty="0" smtClean="0"/>
            </a:br>
            <a:r>
              <a:rPr lang="en-US" sz="3800" dirty="0" smtClean="0"/>
              <a:t>current studies and next steps</a:t>
            </a:r>
            <a:endParaRPr lang="en-US" sz="3800"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Currently, DNA samples are available from approximately 500 individuals from Ghana and Nigeria</a:t>
            </a:r>
          </a:p>
          <a:p>
            <a:r>
              <a:rPr lang="en-US" dirty="0" smtClean="0"/>
              <a:t>Proof-of-concept study:</a:t>
            </a:r>
          </a:p>
          <a:p>
            <a:pPr lvl="1"/>
            <a:r>
              <a:rPr lang="en-US" dirty="0" smtClean="0"/>
              <a:t>Genotype IL28B/IFNL3/IFNL4 variants in these patients</a:t>
            </a:r>
          </a:p>
          <a:p>
            <a:pPr lvl="2"/>
            <a:r>
              <a:rPr lang="en-US" dirty="0" smtClean="0"/>
              <a:t>Compare genotype distribution to public data from a West African population (</a:t>
            </a:r>
            <a:r>
              <a:rPr lang="en-US" dirty="0" err="1" smtClean="0"/>
              <a:t>HapMap</a:t>
            </a:r>
            <a:r>
              <a:rPr lang="en-US" dirty="0" smtClean="0"/>
              <a:t> YRI)</a:t>
            </a:r>
          </a:p>
          <a:p>
            <a:pPr lvl="2"/>
            <a:r>
              <a:rPr lang="en-US" dirty="0" smtClean="0"/>
              <a:t>Test for association between genotype and spontaneous viral clearance (</a:t>
            </a:r>
            <a:r>
              <a:rPr lang="en-US" i="1" dirty="0" smtClean="0"/>
              <a:t>pending availability of outcome data</a:t>
            </a:r>
            <a:r>
              <a:rPr lang="en-US" dirty="0" smtClean="0"/>
              <a:t>)</a:t>
            </a:r>
          </a:p>
          <a:p>
            <a:pPr lvl="2"/>
            <a:r>
              <a:rPr lang="en-US" dirty="0" smtClean="0"/>
              <a:t>Attempt to discriminate among candidate causal variants in the IL28 region by taking advantage of lower LD in African populations (</a:t>
            </a:r>
            <a:r>
              <a:rPr lang="en-US" i="1" dirty="0" smtClean="0"/>
              <a:t>will require much larger sample sizes</a:t>
            </a:r>
            <a:r>
              <a:rPr lang="en-US" dirty="0" smtClean="0"/>
              <a:t>)</a:t>
            </a:r>
            <a:endParaRPr lang="en-US" dirty="0"/>
          </a:p>
        </p:txBody>
      </p:sp>
    </p:spTree>
    <p:extLst>
      <p:ext uri="{BB962C8B-B14F-4D97-AF65-F5344CB8AC3E}">
        <p14:creationId xmlns:p14="http://schemas.microsoft.com/office/powerpoint/2010/main" xmlns="" val="340284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rban012\Documents\Loyola HCV\1-s2.0-S016372580700201X-gr9.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0000"/>
          <a:stretch/>
        </p:blipFill>
        <p:spPr bwMode="auto">
          <a:xfrm>
            <a:off x="2677790" y="1371600"/>
            <a:ext cx="3799210" cy="538177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400" y="76200"/>
            <a:ext cx="8839200" cy="1143000"/>
          </a:xfrm>
        </p:spPr>
        <p:txBody>
          <a:bodyPr>
            <a:noAutofit/>
          </a:bodyPr>
          <a:lstStyle/>
          <a:p>
            <a:r>
              <a:rPr lang="en-US" sz="3000" dirty="0" smtClean="0"/>
              <a:t>Linkage Disequilibrium Mapping in African </a:t>
            </a:r>
            <a:r>
              <a:rPr lang="en-US" sz="3000" dirty="0" err="1" smtClean="0"/>
              <a:t>vs</a:t>
            </a:r>
            <a:r>
              <a:rPr lang="en-US" sz="3000" dirty="0" smtClean="0"/>
              <a:t> European populations:  advantages and disadvantages</a:t>
            </a:r>
            <a:endParaRPr lang="en-US" sz="3000" dirty="0"/>
          </a:p>
        </p:txBody>
      </p:sp>
    </p:spTree>
    <p:extLst>
      <p:ext uri="{BB962C8B-B14F-4D97-AF65-F5344CB8AC3E}">
        <p14:creationId xmlns:p14="http://schemas.microsoft.com/office/powerpoint/2010/main" xmlns="" val="3649176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rban012\Documents\Loyola HCV\Loyola Geno Plate 5 and 6.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5797" t="14966" b="5248"/>
          <a:stretch/>
        </p:blipFill>
        <p:spPr bwMode="auto">
          <a:xfrm>
            <a:off x="0" y="914400"/>
            <a:ext cx="5017618" cy="59087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urban012\Documents\Loyola HCV\Loyola Geno Plate 1-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5872" t="14601" b="5612"/>
          <a:stretch/>
        </p:blipFill>
        <p:spPr bwMode="auto">
          <a:xfrm>
            <a:off x="4114800" y="914400"/>
            <a:ext cx="5010691" cy="590873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DNA and Genotype Quality</a:t>
            </a:r>
            <a:endParaRPr lang="en-US" dirty="0"/>
          </a:p>
        </p:txBody>
      </p:sp>
    </p:spTree>
    <p:extLst>
      <p:ext uri="{BB962C8B-B14F-4D97-AF65-F5344CB8AC3E}">
        <p14:creationId xmlns:p14="http://schemas.microsoft.com/office/powerpoint/2010/main" xmlns="" val="3830763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1581163633"/>
              </p:ext>
            </p:extLst>
          </p:nvPr>
        </p:nvGraphicFramePr>
        <p:xfrm>
          <a:off x="990600" y="1219200"/>
          <a:ext cx="7467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117585" y="5791200"/>
            <a:ext cx="2331087" cy="369332"/>
          </a:xfrm>
          <a:prstGeom prst="rect">
            <a:avLst/>
          </a:prstGeom>
          <a:noFill/>
        </p:spPr>
        <p:txBody>
          <a:bodyPr wrap="none" rtlCol="0">
            <a:spAutoFit/>
          </a:bodyPr>
          <a:lstStyle/>
          <a:p>
            <a:r>
              <a:rPr lang="en-US" b="1" dirty="0" smtClean="0"/>
              <a:t>IL28B/IFNL3 Genotype</a:t>
            </a:r>
            <a:endParaRPr lang="en-US" b="1" dirty="0"/>
          </a:p>
        </p:txBody>
      </p:sp>
      <p:sp>
        <p:nvSpPr>
          <p:cNvPr id="4" name="Title 3"/>
          <p:cNvSpPr>
            <a:spLocks noGrp="1"/>
          </p:cNvSpPr>
          <p:nvPr>
            <p:ph type="title"/>
          </p:nvPr>
        </p:nvSpPr>
        <p:spPr/>
        <p:txBody>
          <a:bodyPr/>
          <a:lstStyle/>
          <a:p>
            <a:r>
              <a:rPr lang="en-US" dirty="0" smtClean="0"/>
              <a:t>Concordance with Published Data</a:t>
            </a:r>
            <a:endParaRPr lang="en-US" dirty="0"/>
          </a:p>
        </p:txBody>
      </p:sp>
    </p:spTree>
    <p:extLst>
      <p:ext uri="{BB962C8B-B14F-4D97-AF65-F5344CB8AC3E}">
        <p14:creationId xmlns:p14="http://schemas.microsoft.com/office/powerpoint/2010/main" xmlns="" val="2824415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Host genetics in </a:t>
            </a:r>
            <a:r>
              <a:rPr lang="en-US" dirty="0" err="1" smtClean="0"/>
              <a:t>HepNet</a:t>
            </a:r>
            <a:r>
              <a:rPr lang="en-US" dirty="0" smtClean="0"/>
              <a:t>: </a:t>
            </a:r>
            <a:br>
              <a:rPr lang="en-US" dirty="0" smtClean="0"/>
            </a:br>
            <a:r>
              <a:rPr lang="en-US" dirty="0" smtClean="0"/>
              <a:t>future opportunities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More detailed investigation of the IL28/IFNL region (targeted genotyping)</a:t>
            </a:r>
          </a:p>
          <a:p>
            <a:r>
              <a:rPr lang="en-US" dirty="0" smtClean="0"/>
              <a:t>Genome-wide association study of spontaneous clearance</a:t>
            </a:r>
          </a:p>
          <a:p>
            <a:pPr lvl="1"/>
            <a:r>
              <a:rPr lang="en-US" dirty="0" smtClean="0"/>
              <a:t>NOTE: there have effectively been no genome-wide studies of HCV clearance, either spontaneous or treatment-induced clearance, in African populations; thus, there remains every possibility of additional IL28-like (or stronger) genetic effects to be found in the </a:t>
            </a:r>
            <a:r>
              <a:rPr lang="en-US" dirty="0" err="1" smtClean="0"/>
              <a:t>HepNet</a:t>
            </a:r>
            <a:r>
              <a:rPr lang="en-US" dirty="0" smtClean="0"/>
              <a:t> host genetics program</a:t>
            </a:r>
          </a:p>
          <a:p>
            <a:r>
              <a:rPr lang="en-US" dirty="0" smtClean="0"/>
              <a:t>The potential findings in such studies may well be generalizable to other viruses, other populations</a:t>
            </a:r>
            <a:endParaRPr lang="en-US" dirty="0"/>
          </a:p>
        </p:txBody>
      </p:sp>
    </p:spTree>
    <p:extLst>
      <p:ext uri="{BB962C8B-B14F-4D97-AF65-F5344CB8AC3E}">
        <p14:creationId xmlns:p14="http://schemas.microsoft.com/office/powerpoint/2010/main" xmlns="" val="1809980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Natural History of HCV Infection</a:t>
            </a:r>
            <a:endParaRPr lang="en-US" dirty="0"/>
          </a:p>
        </p:txBody>
      </p:sp>
      <p:sp>
        <p:nvSpPr>
          <p:cNvPr id="99331" name="Rectangle 3"/>
          <p:cNvSpPr>
            <a:spLocks noGrp="1" noChangeArrowheads="1"/>
          </p:cNvSpPr>
          <p:nvPr>
            <p:ph type="body" idx="4294967295"/>
          </p:nvPr>
        </p:nvSpPr>
        <p:spPr>
          <a:xfrm>
            <a:off x="1117600" y="1028700"/>
            <a:ext cx="8026400" cy="5016500"/>
          </a:xfrm>
          <a:noFill/>
          <a:ln w="9525"/>
          <a:effectLst>
            <a:outerShdw dist="179605" dir="2700000" algn="ctr" rotWithShape="0">
              <a:schemeClr val="tx2"/>
            </a:outerShdw>
          </a:effectLst>
        </p:spPr>
        <p:txBody>
          <a:bodyPr lIns="90487" tIns="44450" rIns="90487" bIns="44450" anchorCtr="0"/>
          <a:lstStyle/>
          <a:p>
            <a:pPr marL="342900" indent="-342900">
              <a:spcBef>
                <a:spcPct val="33000"/>
              </a:spcBef>
              <a:buFont typeface="Wingdings 2" pitchFamily="18" charset="2"/>
              <a:buNone/>
            </a:pPr>
            <a:endParaRPr lang="en-US" altLang="en-US" sz="900" dirty="0" smtClean="0">
              <a:effectLst/>
            </a:endParaRPr>
          </a:p>
          <a:p>
            <a:pPr marL="342900" indent="-342900"/>
            <a:endParaRPr lang="en-US" altLang="en-US" sz="900" dirty="0" smtClean="0">
              <a:effectLst/>
            </a:endParaRPr>
          </a:p>
        </p:txBody>
      </p:sp>
      <p:sp>
        <p:nvSpPr>
          <p:cNvPr id="99332" name="Rectangle 4"/>
          <p:cNvSpPr>
            <a:spLocks noChangeArrowheads="1"/>
          </p:cNvSpPr>
          <p:nvPr/>
        </p:nvSpPr>
        <p:spPr bwMode="auto">
          <a:xfrm>
            <a:off x="482600" y="685800"/>
            <a:ext cx="8585200" cy="762000"/>
          </a:xfrm>
          <a:prstGeom prst="rect">
            <a:avLst/>
          </a:prstGeom>
          <a:noFill/>
          <a:ln w="12700">
            <a:noFill/>
            <a:miter lim="800000"/>
            <a:headEnd/>
            <a:tailEnd/>
          </a:ln>
          <a:effectLst/>
        </p:spPr>
        <p:txBody>
          <a:bodyPr lIns="90487" tIns="44450" rIns="90487" bIns="44450" anchor="ctr"/>
          <a:lstStyle/>
          <a:p>
            <a:pPr algn="l" eaLnBrk="0" hangingPunct="0"/>
            <a:endParaRPr lang="en-US" altLang="en-US" sz="3800" dirty="0">
              <a:latin typeface="BI Optima BoldOblique" charset="0"/>
            </a:endParaRPr>
          </a:p>
        </p:txBody>
      </p:sp>
      <p:sp>
        <p:nvSpPr>
          <p:cNvPr id="99333" name="Rectangle 5"/>
          <p:cNvSpPr>
            <a:spLocks noChangeArrowheads="1"/>
          </p:cNvSpPr>
          <p:nvPr/>
        </p:nvSpPr>
        <p:spPr bwMode="auto">
          <a:xfrm>
            <a:off x="2262502" y="1481869"/>
            <a:ext cx="2414121" cy="582211"/>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3200" dirty="0">
                <a:latin typeface="B Optima Bold" charset="0"/>
              </a:rPr>
              <a:t>100 patients</a:t>
            </a:r>
          </a:p>
        </p:txBody>
      </p:sp>
      <p:sp>
        <p:nvSpPr>
          <p:cNvPr id="99334" name="Rectangle 6"/>
          <p:cNvSpPr>
            <a:spLocks noChangeArrowheads="1"/>
          </p:cNvSpPr>
          <p:nvPr/>
        </p:nvSpPr>
        <p:spPr bwMode="auto">
          <a:xfrm>
            <a:off x="597779" y="2997198"/>
            <a:ext cx="2444579" cy="459100"/>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2400" dirty="0">
                <a:latin typeface="B Optima Bold" charset="0"/>
              </a:rPr>
              <a:t>Resolve </a:t>
            </a:r>
            <a:r>
              <a:rPr lang="en-US" altLang="en-US" sz="2400" dirty="0" smtClean="0">
                <a:latin typeface="B Optima Bold" charset="0"/>
              </a:rPr>
              <a:t>20-50</a:t>
            </a:r>
            <a:r>
              <a:rPr lang="en-US" altLang="en-US" sz="2400" dirty="0">
                <a:latin typeface="B Optima Bold" charset="0"/>
              </a:rPr>
              <a:t>%</a:t>
            </a:r>
          </a:p>
        </p:txBody>
      </p:sp>
      <p:sp>
        <p:nvSpPr>
          <p:cNvPr id="99335" name="Rectangle 7"/>
          <p:cNvSpPr>
            <a:spLocks noChangeArrowheads="1"/>
          </p:cNvSpPr>
          <p:nvPr/>
        </p:nvSpPr>
        <p:spPr bwMode="auto">
          <a:xfrm>
            <a:off x="4484367" y="2997199"/>
            <a:ext cx="3677289" cy="459100"/>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2400" dirty="0">
                <a:latin typeface="B Optima Bold" charset="0"/>
              </a:rPr>
              <a:t>Chronic Hepatitis </a:t>
            </a:r>
            <a:r>
              <a:rPr lang="en-US" altLang="en-US" sz="2400" dirty="0" smtClean="0">
                <a:latin typeface="B Optima Bold" charset="0"/>
              </a:rPr>
              <a:t>50-80</a:t>
            </a:r>
            <a:r>
              <a:rPr lang="en-US" altLang="en-US" sz="2400" dirty="0">
                <a:latin typeface="B Optima Bold" charset="0"/>
              </a:rPr>
              <a:t>%</a:t>
            </a:r>
          </a:p>
        </p:txBody>
      </p:sp>
      <p:grpSp>
        <p:nvGrpSpPr>
          <p:cNvPr id="99340" name="Group 12"/>
          <p:cNvGrpSpPr>
            <a:grpSpLocks/>
          </p:cNvGrpSpPr>
          <p:nvPr/>
        </p:nvGrpSpPr>
        <p:grpSpPr bwMode="auto">
          <a:xfrm>
            <a:off x="1820598" y="2362200"/>
            <a:ext cx="4762500" cy="576263"/>
            <a:chOff x="950" y="1521"/>
            <a:chExt cx="2250" cy="544"/>
          </a:xfrm>
        </p:grpSpPr>
        <p:sp>
          <p:nvSpPr>
            <p:cNvPr id="99341" name="Line 13"/>
            <p:cNvSpPr>
              <a:spLocks noChangeShapeType="1"/>
            </p:cNvSpPr>
            <p:nvPr/>
          </p:nvSpPr>
          <p:spPr bwMode="auto">
            <a:xfrm flipH="1">
              <a:off x="950" y="1521"/>
              <a:ext cx="790" cy="544"/>
            </a:xfrm>
            <a:prstGeom prst="line">
              <a:avLst/>
            </a:prstGeom>
            <a:noFill/>
            <a:ln w="25400">
              <a:solidFill>
                <a:schemeClr val="tx1"/>
              </a:solidFill>
              <a:round/>
              <a:headEnd/>
              <a:tailEnd type="triangle" w="med" len="med"/>
            </a:ln>
            <a:effectLst/>
          </p:spPr>
          <p:txBody>
            <a:bodyPr wrap="none" anchor="ctr"/>
            <a:lstStyle/>
            <a:p>
              <a:endParaRPr lang="en-US"/>
            </a:p>
          </p:txBody>
        </p:sp>
        <p:sp>
          <p:nvSpPr>
            <p:cNvPr id="99342" name="Line 14"/>
            <p:cNvSpPr>
              <a:spLocks noChangeShapeType="1"/>
            </p:cNvSpPr>
            <p:nvPr/>
          </p:nvSpPr>
          <p:spPr bwMode="auto">
            <a:xfrm>
              <a:off x="1740" y="1531"/>
              <a:ext cx="1460" cy="534"/>
            </a:xfrm>
            <a:prstGeom prst="line">
              <a:avLst/>
            </a:prstGeom>
            <a:noFill/>
            <a:ln w="25400">
              <a:solidFill>
                <a:schemeClr val="tx1"/>
              </a:solidFill>
              <a:round/>
              <a:headEnd/>
              <a:tailEnd type="triangle" w="med" len="med"/>
            </a:ln>
            <a:effectLst/>
          </p:spPr>
          <p:txBody>
            <a:bodyPr wrap="none" anchor="ctr"/>
            <a:lstStyle/>
            <a:p>
              <a:endParaRPr lang="en-US"/>
            </a:p>
          </p:txBody>
        </p:sp>
      </p:grpSp>
      <p:sp>
        <p:nvSpPr>
          <p:cNvPr id="99347" name="Freeform 19"/>
          <p:cNvSpPr>
            <a:spLocks/>
          </p:cNvSpPr>
          <p:nvPr/>
        </p:nvSpPr>
        <p:spPr bwMode="auto">
          <a:xfrm>
            <a:off x="4965335" y="1831913"/>
            <a:ext cx="590550" cy="855663"/>
          </a:xfrm>
          <a:custGeom>
            <a:avLst/>
            <a:gdLst/>
            <a:ahLst/>
            <a:cxnLst>
              <a:cxn ang="0">
                <a:pos x="312" y="41"/>
              </a:cxn>
              <a:cxn ang="0">
                <a:pos x="292" y="20"/>
              </a:cxn>
              <a:cxn ang="0">
                <a:pos x="272" y="10"/>
              </a:cxn>
              <a:cxn ang="0">
                <a:pos x="252" y="0"/>
              </a:cxn>
              <a:cxn ang="0">
                <a:pos x="171" y="200"/>
              </a:cxn>
              <a:cxn ang="0">
                <a:pos x="111" y="0"/>
              </a:cxn>
              <a:cxn ang="0">
                <a:pos x="101" y="0"/>
              </a:cxn>
              <a:cxn ang="0">
                <a:pos x="81" y="10"/>
              </a:cxn>
              <a:cxn ang="0">
                <a:pos x="50" y="41"/>
              </a:cxn>
              <a:cxn ang="0">
                <a:pos x="0" y="356"/>
              </a:cxn>
              <a:cxn ang="0">
                <a:pos x="0" y="351"/>
              </a:cxn>
              <a:cxn ang="0">
                <a:pos x="81" y="351"/>
              </a:cxn>
              <a:cxn ang="0">
                <a:pos x="0" y="793"/>
              </a:cxn>
              <a:cxn ang="0">
                <a:pos x="111" y="793"/>
              </a:cxn>
              <a:cxn ang="0">
                <a:pos x="181" y="472"/>
              </a:cxn>
              <a:cxn ang="0">
                <a:pos x="232" y="793"/>
              </a:cxn>
              <a:cxn ang="0">
                <a:pos x="362" y="793"/>
              </a:cxn>
              <a:cxn ang="0">
                <a:pos x="282" y="351"/>
              </a:cxn>
              <a:cxn ang="0">
                <a:pos x="375" y="351"/>
              </a:cxn>
              <a:cxn ang="0">
                <a:pos x="312" y="41"/>
              </a:cxn>
            </a:cxnLst>
            <a:rect l="0" t="0" r="r" b="b"/>
            <a:pathLst>
              <a:path w="376" h="794">
                <a:moveTo>
                  <a:pt x="312" y="41"/>
                </a:moveTo>
                <a:lnTo>
                  <a:pt x="292" y="20"/>
                </a:lnTo>
                <a:lnTo>
                  <a:pt x="272" y="10"/>
                </a:lnTo>
                <a:lnTo>
                  <a:pt x="252" y="0"/>
                </a:lnTo>
                <a:lnTo>
                  <a:pt x="171" y="200"/>
                </a:lnTo>
                <a:lnTo>
                  <a:pt x="111" y="0"/>
                </a:lnTo>
                <a:lnTo>
                  <a:pt x="101" y="0"/>
                </a:lnTo>
                <a:lnTo>
                  <a:pt x="81" y="10"/>
                </a:lnTo>
                <a:lnTo>
                  <a:pt x="50" y="41"/>
                </a:lnTo>
                <a:lnTo>
                  <a:pt x="0" y="356"/>
                </a:lnTo>
                <a:lnTo>
                  <a:pt x="0" y="351"/>
                </a:lnTo>
                <a:lnTo>
                  <a:pt x="81" y="351"/>
                </a:lnTo>
                <a:lnTo>
                  <a:pt x="0" y="793"/>
                </a:lnTo>
                <a:lnTo>
                  <a:pt x="111" y="793"/>
                </a:lnTo>
                <a:lnTo>
                  <a:pt x="181" y="472"/>
                </a:lnTo>
                <a:lnTo>
                  <a:pt x="232" y="793"/>
                </a:lnTo>
                <a:lnTo>
                  <a:pt x="362" y="793"/>
                </a:lnTo>
                <a:lnTo>
                  <a:pt x="282" y="351"/>
                </a:lnTo>
                <a:lnTo>
                  <a:pt x="375" y="351"/>
                </a:lnTo>
                <a:lnTo>
                  <a:pt x="312" y="41"/>
                </a:lnTo>
              </a:path>
            </a:pathLst>
          </a:custGeom>
          <a:solidFill>
            <a:schemeClr val="tx1"/>
          </a:solidFill>
          <a:ln w="127000" cap="rnd" cmpd="sng">
            <a:noFill/>
            <a:prstDash val="solid"/>
            <a:round/>
            <a:headEnd type="none" w="med" len="med"/>
            <a:tailEnd type="none" w="med" len="med"/>
          </a:ln>
          <a:effectLst/>
        </p:spPr>
        <p:txBody>
          <a:bodyPr/>
          <a:lstStyle/>
          <a:p>
            <a:endParaRPr lang="en-US"/>
          </a:p>
        </p:txBody>
      </p:sp>
      <p:sp>
        <p:nvSpPr>
          <p:cNvPr id="99348" name="Oval 20"/>
          <p:cNvSpPr>
            <a:spLocks noChangeArrowheads="1"/>
          </p:cNvSpPr>
          <p:nvPr/>
        </p:nvSpPr>
        <p:spPr bwMode="auto">
          <a:xfrm>
            <a:off x="5132958" y="1530288"/>
            <a:ext cx="231775" cy="301625"/>
          </a:xfrm>
          <a:prstGeom prst="ellipse">
            <a:avLst/>
          </a:prstGeom>
          <a:noFill/>
          <a:ln w="25400">
            <a:solidFill>
              <a:schemeClr val="tx1"/>
            </a:solidFill>
            <a:round/>
            <a:headEnd/>
            <a:tailEnd/>
          </a:ln>
          <a:effectLst/>
        </p:spPr>
        <p:txBody>
          <a:bodyPr wrap="none" anchor="ctr"/>
          <a:lstStyle/>
          <a:p>
            <a:endParaRPr lang="en-US"/>
          </a:p>
        </p:txBody>
      </p:sp>
      <p:sp>
        <p:nvSpPr>
          <p:cNvPr id="99350" name="Line 22"/>
          <p:cNvSpPr>
            <a:spLocks noChangeShapeType="1"/>
          </p:cNvSpPr>
          <p:nvPr/>
        </p:nvSpPr>
        <p:spPr bwMode="auto">
          <a:xfrm flipV="1">
            <a:off x="3491341" y="2135187"/>
            <a:ext cx="0" cy="227013"/>
          </a:xfrm>
          <a:prstGeom prst="line">
            <a:avLst/>
          </a:prstGeom>
          <a:noFill/>
          <a:ln w="25400">
            <a:solidFill>
              <a:schemeClr val="tx1"/>
            </a:solidFill>
            <a:round/>
            <a:headEnd/>
            <a:tailEnd/>
          </a:ln>
          <a:effectLst/>
        </p:spPr>
        <p:txBody>
          <a:bodyPr wrap="none" anchor="ctr"/>
          <a:lstStyle/>
          <a:p>
            <a:endParaRPr lang="en-US"/>
          </a:p>
        </p:txBody>
      </p:sp>
      <p:sp>
        <p:nvSpPr>
          <p:cNvPr id="99352" name="Freeform 24"/>
          <p:cNvSpPr>
            <a:spLocks/>
          </p:cNvSpPr>
          <p:nvPr/>
        </p:nvSpPr>
        <p:spPr bwMode="auto">
          <a:xfrm>
            <a:off x="7057230" y="3797300"/>
            <a:ext cx="479425" cy="573257"/>
          </a:xfrm>
          <a:custGeom>
            <a:avLst/>
            <a:gdLst/>
            <a:ahLst/>
            <a:cxnLst>
              <a:cxn ang="0">
                <a:pos x="265" y="35"/>
              </a:cxn>
              <a:cxn ang="0">
                <a:pos x="248" y="17"/>
              </a:cxn>
              <a:cxn ang="0">
                <a:pos x="231" y="9"/>
              </a:cxn>
              <a:cxn ang="0">
                <a:pos x="214" y="0"/>
              </a:cxn>
              <a:cxn ang="0">
                <a:pos x="146" y="170"/>
              </a:cxn>
              <a:cxn ang="0">
                <a:pos x="94" y="0"/>
              </a:cxn>
              <a:cxn ang="0">
                <a:pos x="86" y="0"/>
              </a:cxn>
              <a:cxn ang="0">
                <a:pos x="69" y="9"/>
              </a:cxn>
              <a:cxn ang="0">
                <a:pos x="43" y="35"/>
              </a:cxn>
              <a:cxn ang="0">
                <a:pos x="0" y="303"/>
              </a:cxn>
              <a:cxn ang="0">
                <a:pos x="0" y="298"/>
              </a:cxn>
              <a:cxn ang="0">
                <a:pos x="69" y="298"/>
              </a:cxn>
              <a:cxn ang="0">
                <a:pos x="0" y="674"/>
              </a:cxn>
              <a:cxn ang="0">
                <a:pos x="94" y="674"/>
              </a:cxn>
              <a:cxn ang="0">
                <a:pos x="154" y="402"/>
              </a:cxn>
              <a:cxn ang="0">
                <a:pos x="197" y="674"/>
              </a:cxn>
              <a:cxn ang="0">
                <a:pos x="308" y="674"/>
              </a:cxn>
              <a:cxn ang="0">
                <a:pos x="240" y="298"/>
              </a:cxn>
              <a:cxn ang="0">
                <a:pos x="319" y="298"/>
              </a:cxn>
              <a:cxn ang="0">
                <a:pos x="265" y="35"/>
              </a:cxn>
            </a:cxnLst>
            <a:rect l="0" t="0" r="r" b="b"/>
            <a:pathLst>
              <a:path w="320" h="675">
                <a:moveTo>
                  <a:pt x="265" y="35"/>
                </a:moveTo>
                <a:lnTo>
                  <a:pt x="248" y="17"/>
                </a:lnTo>
                <a:lnTo>
                  <a:pt x="231" y="9"/>
                </a:lnTo>
                <a:lnTo>
                  <a:pt x="214" y="0"/>
                </a:lnTo>
                <a:lnTo>
                  <a:pt x="146" y="170"/>
                </a:lnTo>
                <a:lnTo>
                  <a:pt x="94" y="0"/>
                </a:lnTo>
                <a:lnTo>
                  <a:pt x="86" y="0"/>
                </a:lnTo>
                <a:lnTo>
                  <a:pt x="69" y="9"/>
                </a:lnTo>
                <a:lnTo>
                  <a:pt x="43" y="35"/>
                </a:lnTo>
                <a:lnTo>
                  <a:pt x="0" y="303"/>
                </a:lnTo>
                <a:lnTo>
                  <a:pt x="0" y="298"/>
                </a:lnTo>
                <a:lnTo>
                  <a:pt x="69" y="298"/>
                </a:lnTo>
                <a:lnTo>
                  <a:pt x="0" y="674"/>
                </a:lnTo>
                <a:lnTo>
                  <a:pt x="94" y="674"/>
                </a:lnTo>
                <a:lnTo>
                  <a:pt x="154" y="402"/>
                </a:lnTo>
                <a:lnTo>
                  <a:pt x="197" y="674"/>
                </a:lnTo>
                <a:lnTo>
                  <a:pt x="308" y="674"/>
                </a:lnTo>
                <a:lnTo>
                  <a:pt x="240" y="298"/>
                </a:lnTo>
                <a:lnTo>
                  <a:pt x="319" y="298"/>
                </a:lnTo>
                <a:lnTo>
                  <a:pt x="265" y="35"/>
                </a:lnTo>
              </a:path>
            </a:pathLst>
          </a:custGeom>
          <a:solidFill>
            <a:schemeClr val="tx1"/>
          </a:solidFill>
          <a:ln w="3175" cap="rnd" cmpd="sng">
            <a:solidFill>
              <a:schemeClr val="tx1"/>
            </a:solidFill>
            <a:prstDash val="solid"/>
            <a:round/>
            <a:headEnd type="none" w="med" len="med"/>
            <a:tailEnd type="none" w="med" len="med"/>
          </a:ln>
          <a:effectLst/>
        </p:spPr>
        <p:txBody>
          <a:bodyPr/>
          <a:lstStyle/>
          <a:p>
            <a:endParaRPr lang="en-US"/>
          </a:p>
        </p:txBody>
      </p:sp>
      <p:sp>
        <p:nvSpPr>
          <p:cNvPr id="99353" name="Oval 25"/>
          <p:cNvSpPr>
            <a:spLocks noChangeArrowheads="1"/>
          </p:cNvSpPr>
          <p:nvPr/>
        </p:nvSpPr>
        <p:spPr bwMode="auto">
          <a:xfrm>
            <a:off x="7173912" y="3581400"/>
            <a:ext cx="246063" cy="215900"/>
          </a:xfrm>
          <a:prstGeom prst="ellipse">
            <a:avLst/>
          </a:prstGeom>
          <a:noFill/>
          <a:ln w="25400">
            <a:solidFill>
              <a:schemeClr val="tx1"/>
            </a:solidFill>
            <a:round/>
            <a:headEnd/>
            <a:tailEnd/>
          </a:ln>
          <a:effectLst/>
        </p:spPr>
        <p:txBody>
          <a:bodyPr wrap="none" anchor="ctr"/>
          <a:lstStyle/>
          <a:p>
            <a:endParaRPr lang="en-US"/>
          </a:p>
        </p:txBody>
      </p:sp>
      <p:sp>
        <p:nvSpPr>
          <p:cNvPr id="99354" name="Freeform 26"/>
          <p:cNvSpPr>
            <a:spLocks/>
          </p:cNvSpPr>
          <p:nvPr/>
        </p:nvSpPr>
        <p:spPr bwMode="auto">
          <a:xfrm>
            <a:off x="1528763" y="3774907"/>
            <a:ext cx="381000" cy="428624"/>
          </a:xfrm>
          <a:custGeom>
            <a:avLst/>
            <a:gdLst/>
            <a:ahLst/>
            <a:cxnLst>
              <a:cxn ang="0">
                <a:pos x="103" y="14"/>
              </a:cxn>
              <a:cxn ang="0">
                <a:pos x="97" y="7"/>
              </a:cxn>
              <a:cxn ang="0">
                <a:pos x="90" y="3"/>
              </a:cxn>
              <a:cxn ang="0">
                <a:pos x="83" y="0"/>
              </a:cxn>
              <a:cxn ang="0">
                <a:pos x="57" y="66"/>
              </a:cxn>
              <a:cxn ang="0">
                <a:pos x="37" y="0"/>
              </a:cxn>
              <a:cxn ang="0">
                <a:pos x="33" y="0"/>
              </a:cxn>
              <a:cxn ang="0">
                <a:pos x="27" y="3"/>
              </a:cxn>
              <a:cxn ang="0">
                <a:pos x="17" y="14"/>
              </a:cxn>
              <a:cxn ang="0">
                <a:pos x="0" y="118"/>
              </a:cxn>
              <a:cxn ang="0">
                <a:pos x="0" y="116"/>
              </a:cxn>
              <a:cxn ang="0">
                <a:pos x="27" y="116"/>
              </a:cxn>
              <a:cxn ang="0">
                <a:pos x="0" y="262"/>
              </a:cxn>
              <a:cxn ang="0">
                <a:pos x="37" y="262"/>
              </a:cxn>
              <a:cxn ang="0">
                <a:pos x="60" y="156"/>
              </a:cxn>
              <a:cxn ang="0">
                <a:pos x="77" y="262"/>
              </a:cxn>
              <a:cxn ang="0">
                <a:pos x="120" y="262"/>
              </a:cxn>
              <a:cxn ang="0">
                <a:pos x="93" y="116"/>
              </a:cxn>
              <a:cxn ang="0">
                <a:pos x="124" y="116"/>
              </a:cxn>
              <a:cxn ang="0">
                <a:pos x="103" y="14"/>
              </a:cxn>
            </a:cxnLst>
            <a:rect l="0" t="0" r="r" b="b"/>
            <a:pathLst>
              <a:path w="125" h="263">
                <a:moveTo>
                  <a:pt x="103" y="14"/>
                </a:moveTo>
                <a:lnTo>
                  <a:pt x="97" y="7"/>
                </a:lnTo>
                <a:lnTo>
                  <a:pt x="90" y="3"/>
                </a:lnTo>
                <a:lnTo>
                  <a:pt x="83" y="0"/>
                </a:lnTo>
                <a:lnTo>
                  <a:pt x="57" y="66"/>
                </a:lnTo>
                <a:lnTo>
                  <a:pt x="37" y="0"/>
                </a:lnTo>
                <a:lnTo>
                  <a:pt x="33" y="0"/>
                </a:lnTo>
                <a:lnTo>
                  <a:pt x="27" y="3"/>
                </a:lnTo>
                <a:lnTo>
                  <a:pt x="17" y="14"/>
                </a:lnTo>
                <a:lnTo>
                  <a:pt x="0" y="118"/>
                </a:lnTo>
                <a:lnTo>
                  <a:pt x="0" y="116"/>
                </a:lnTo>
                <a:lnTo>
                  <a:pt x="27" y="116"/>
                </a:lnTo>
                <a:lnTo>
                  <a:pt x="0" y="262"/>
                </a:lnTo>
                <a:lnTo>
                  <a:pt x="37" y="262"/>
                </a:lnTo>
                <a:lnTo>
                  <a:pt x="60" y="156"/>
                </a:lnTo>
                <a:lnTo>
                  <a:pt x="77" y="262"/>
                </a:lnTo>
                <a:lnTo>
                  <a:pt x="120" y="262"/>
                </a:lnTo>
                <a:lnTo>
                  <a:pt x="93" y="116"/>
                </a:lnTo>
                <a:lnTo>
                  <a:pt x="124" y="116"/>
                </a:lnTo>
                <a:lnTo>
                  <a:pt x="103" y="14"/>
                </a:lnTo>
              </a:path>
            </a:pathLst>
          </a:custGeom>
          <a:solidFill>
            <a:schemeClr val="tx1"/>
          </a:solidFill>
          <a:ln w="127000" cap="rnd" cmpd="sng">
            <a:noFill/>
            <a:prstDash val="solid"/>
            <a:round/>
            <a:headEnd type="none" w="med" len="med"/>
            <a:tailEnd type="none" w="med" len="med"/>
          </a:ln>
          <a:effectLst/>
        </p:spPr>
        <p:txBody>
          <a:bodyPr/>
          <a:lstStyle/>
          <a:p>
            <a:endParaRPr lang="en-US"/>
          </a:p>
        </p:txBody>
      </p:sp>
      <p:sp>
        <p:nvSpPr>
          <p:cNvPr id="99355" name="Oval 27"/>
          <p:cNvSpPr>
            <a:spLocks noChangeArrowheads="1"/>
          </p:cNvSpPr>
          <p:nvPr/>
        </p:nvSpPr>
        <p:spPr bwMode="auto">
          <a:xfrm>
            <a:off x="1638057" y="3624094"/>
            <a:ext cx="101600" cy="150813"/>
          </a:xfrm>
          <a:prstGeom prst="ellipse">
            <a:avLst/>
          </a:prstGeom>
          <a:noFill/>
          <a:ln w="12700">
            <a:solidFill>
              <a:schemeClr val="tx1"/>
            </a:solidFill>
            <a:round/>
            <a:headEnd/>
            <a:tailEnd/>
          </a:ln>
          <a:effectLst/>
        </p:spPr>
        <p:txBody>
          <a:bodyPr wrap="none" anchor="ctr"/>
          <a:lstStyle/>
          <a:p>
            <a:endParaRPr lang="en-US"/>
          </a:p>
        </p:txBody>
      </p:sp>
      <p:sp>
        <p:nvSpPr>
          <p:cNvPr id="2" name="TextBox 1"/>
          <p:cNvSpPr txBox="1"/>
          <p:nvPr/>
        </p:nvSpPr>
        <p:spPr>
          <a:xfrm>
            <a:off x="1219200" y="4800600"/>
            <a:ext cx="5103812" cy="1015663"/>
          </a:xfrm>
          <a:prstGeom prst="rect">
            <a:avLst/>
          </a:prstGeom>
          <a:noFill/>
        </p:spPr>
        <p:txBody>
          <a:bodyPr wrap="square" rtlCol="0">
            <a:spAutoFit/>
          </a:bodyPr>
          <a:lstStyle/>
          <a:p>
            <a:r>
              <a:rPr lang="en-US" sz="6000" dirty="0" smtClean="0"/>
              <a:t>   WHY????</a:t>
            </a:r>
            <a:endParaRPr lang="en-US" sz="6000" dirty="0"/>
          </a:p>
        </p:txBody>
      </p:sp>
      <p:sp>
        <p:nvSpPr>
          <p:cNvPr id="3" name="Oval 2"/>
          <p:cNvSpPr/>
          <p:nvPr/>
        </p:nvSpPr>
        <p:spPr bwMode="auto">
          <a:xfrm>
            <a:off x="1447800" y="4203531"/>
            <a:ext cx="3429000" cy="2209800"/>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effectLst/>
              <a:latin typeface="Arial" charset="0"/>
            </a:endParaRPr>
          </a:p>
        </p:txBody>
      </p:sp>
    </p:spTree>
    <p:extLst>
      <p:ext uri="{BB962C8B-B14F-4D97-AF65-F5344CB8AC3E}">
        <p14:creationId xmlns:p14="http://schemas.microsoft.com/office/powerpoint/2010/main" xmlns="" val="180970160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ppt_w</p:attrName>
                                        </p:attrNameLst>
                                      </p:cBhvr>
                                      <p:tavLst>
                                        <p:tav tm="0" fmla="#ppt_w*sin(2.5*pi*$)">
                                          <p:val>
                                            <p:fltVal val="0"/>
                                          </p:val>
                                        </p:tav>
                                        <p:tav tm="100000">
                                          <p:val>
                                            <p:fltVal val="1"/>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Natural History of HCV Infection</a:t>
            </a:r>
            <a:endParaRPr lang="en-US" dirty="0"/>
          </a:p>
        </p:txBody>
      </p:sp>
      <p:sp>
        <p:nvSpPr>
          <p:cNvPr id="99331" name="Rectangle 3"/>
          <p:cNvSpPr>
            <a:spLocks noGrp="1" noChangeArrowheads="1"/>
          </p:cNvSpPr>
          <p:nvPr>
            <p:ph type="body" idx="4294967295"/>
          </p:nvPr>
        </p:nvSpPr>
        <p:spPr>
          <a:xfrm>
            <a:off x="1117600" y="1028700"/>
            <a:ext cx="8026400" cy="5016500"/>
          </a:xfrm>
          <a:noFill/>
          <a:ln w="9525"/>
          <a:effectLst>
            <a:outerShdw dist="179605" dir="2700000" algn="ctr" rotWithShape="0">
              <a:schemeClr val="tx2"/>
            </a:outerShdw>
          </a:effectLst>
        </p:spPr>
        <p:txBody>
          <a:bodyPr lIns="90487" tIns="44450" rIns="90487" bIns="44450" anchorCtr="0"/>
          <a:lstStyle/>
          <a:p>
            <a:pPr marL="342900" indent="-342900">
              <a:spcBef>
                <a:spcPct val="33000"/>
              </a:spcBef>
              <a:buFont typeface="Wingdings 2" pitchFamily="18" charset="2"/>
              <a:buNone/>
            </a:pPr>
            <a:endParaRPr lang="en-US" altLang="en-US" sz="900" dirty="0" smtClean="0">
              <a:effectLst/>
            </a:endParaRPr>
          </a:p>
          <a:p>
            <a:pPr marL="342900" indent="-342900"/>
            <a:endParaRPr lang="en-US" altLang="en-US" sz="900" dirty="0" smtClean="0">
              <a:effectLst/>
            </a:endParaRPr>
          </a:p>
        </p:txBody>
      </p:sp>
      <p:sp>
        <p:nvSpPr>
          <p:cNvPr id="99332" name="Rectangle 4"/>
          <p:cNvSpPr>
            <a:spLocks noChangeArrowheads="1"/>
          </p:cNvSpPr>
          <p:nvPr/>
        </p:nvSpPr>
        <p:spPr bwMode="auto">
          <a:xfrm>
            <a:off x="482600" y="685800"/>
            <a:ext cx="8585200" cy="762000"/>
          </a:xfrm>
          <a:prstGeom prst="rect">
            <a:avLst/>
          </a:prstGeom>
          <a:noFill/>
          <a:ln w="12700">
            <a:noFill/>
            <a:miter lim="800000"/>
            <a:headEnd/>
            <a:tailEnd/>
          </a:ln>
          <a:effectLst/>
        </p:spPr>
        <p:txBody>
          <a:bodyPr lIns="90487" tIns="44450" rIns="90487" bIns="44450" anchor="ctr"/>
          <a:lstStyle/>
          <a:p>
            <a:pPr algn="l" eaLnBrk="0" hangingPunct="0"/>
            <a:endParaRPr lang="en-US" altLang="en-US" sz="3800" dirty="0">
              <a:latin typeface="BI Optima BoldOblique" charset="0"/>
            </a:endParaRPr>
          </a:p>
        </p:txBody>
      </p:sp>
      <p:sp>
        <p:nvSpPr>
          <p:cNvPr id="99334" name="Rectangle 6"/>
          <p:cNvSpPr>
            <a:spLocks noChangeArrowheads="1"/>
          </p:cNvSpPr>
          <p:nvPr/>
        </p:nvSpPr>
        <p:spPr bwMode="auto">
          <a:xfrm>
            <a:off x="306473" y="2158541"/>
            <a:ext cx="2444579" cy="459100"/>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2400" dirty="0">
                <a:latin typeface="B Optima Bold" charset="0"/>
              </a:rPr>
              <a:t>Resolve </a:t>
            </a:r>
            <a:r>
              <a:rPr lang="en-US" altLang="en-US" sz="2400" dirty="0" smtClean="0">
                <a:latin typeface="B Optima Bold" charset="0"/>
              </a:rPr>
              <a:t>20-50</a:t>
            </a:r>
            <a:r>
              <a:rPr lang="en-US" altLang="en-US" sz="2400" dirty="0">
                <a:latin typeface="B Optima Bold" charset="0"/>
              </a:rPr>
              <a:t>%</a:t>
            </a:r>
          </a:p>
        </p:txBody>
      </p:sp>
      <p:sp>
        <p:nvSpPr>
          <p:cNvPr id="99335" name="Rectangle 7"/>
          <p:cNvSpPr>
            <a:spLocks noChangeArrowheads="1"/>
          </p:cNvSpPr>
          <p:nvPr/>
        </p:nvSpPr>
        <p:spPr bwMode="auto">
          <a:xfrm>
            <a:off x="4484367" y="2133600"/>
            <a:ext cx="3677289" cy="459100"/>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2400" dirty="0">
                <a:latin typeface="B Optima Bold" charset="0"/>
              </a:rPr>
              <a:t>Chronic Hepatitis </a:t>
            </a:r>
            <a:r>
              <a:rPr lang="en-US" altLang="en-US" sz="2400" dirty="0" smtClean="0">
                <a:latin typeface="B Optima Bold" charset="0"/>
              </a:rPr>
              <a:t>50-80</a:t>
            </a:r>
            <a:r>
              <a:rPr lang="en-US" altLang="en-US" sz="2400" dirty="0">
                <a:latin typeface="B Optima Bold" charset="0"/>
              </a:rPr>
              <a:t>%</a:t>
            </a:r>
          </a:p>
        </p:txBody>
      </p:sp>
      <p:grpSp>
        <p:nvGrpSpPr>
          <p:cNvPr id="4" name="Group 3"/>
          <p:cNvGrpSpPr/>
          <p:nvPr/>
        </p:nvGrpSpPr>
        <p:grpSpPr>
          <a:xfrm>
            <a:off x="1820598" y="1295400"/>
            <a:ext cx="4762500" cy="803276"/>
            <a:chOff x="1820598" y="2135187"/>
            <a:chExt cx="4762500" cy="803276"/>
          </a:xfrm>
        </p:grpSpPr>
        <p:grpSp>
          <p:nvGrpSpPr>
            <p:cNvPr id="99340" name="Group 12"/>
            <p:cNvGrpSpPr>
              <a:grpSpLocks/>
            </p:cNvGrpSpPr>
            <p:nvPr/>
          </p:nvGrpSpPr>
          <p:grpSpPr bwMode="auto">
            <a:xfrm>
              <a:off x="1820598" y="2362200"/>
              <a:ext cx="4762500" cy="576263"/>
              <a:chOff x="950" y="1521"/>
              <a:chExt cx="2250" cy="544"/>
            </a:xfrm>
          </p:grpSpPr>
          <p:sp>
            <p:nvSpPr>
              <p:cNvPr id="99341" name="Line 13"/>
              <p:cNvSpPr>
                <a:spLocks noChangeShapeType="1"/>
              </p:cNvSpPr>
              <p:nvPr/>
            </p:nvSpPr>
            <p:spPr bwMode="auto">
              <a:xfrm flipH="1">
                <a:off x="950" y="1521"/>
                <a:ext cx="790" cy="544"/>
              </a:xfrm>
              <a:prstGeom prst="line">
                <a:avLst/>
              </a:prstGeom>
              <a:noFill/>
              <a:ln w="25400">
                <a:solidFill>
                  <a:schemeClr val="tx1"/>
                </a:solidFill>
                <a:round/>
                <a:headEnd/>
                <a:tailEnd type="triangle" w="med" len="med"/>
              </a:ln>
              <a:effectLst/>
            </p:spPr>
            <p:txBody>
              <a:bodyPr wrap="none" anchor="ctr"/>
              <a:lstStyle/>
              <a:p>
                <a:endParaRPr lang="en-US"/>
              </a:p>
            </p:txBody>
          </p:sp>
          <p:sp>
            <p:nvSpPr>
              <p:cNvPr id="99342" name="Line 14"/>
              <p:cNvSpPr>
                <a:spLocks noChangeShapeType="1"/>
              </p:cNvSpPr>
              <p:nvPr/>
            </p:nvSpPr>
            <p:spPr bwMode="auto">
              <a:xfrm>
                <a:off x="1740" y="1531"/>
                <a:ext cx="1460" cy="534"/>
              </a:xfrm>
              <a:prstGeom prst="line">
                <a:avLst/>
              </a:prstGeom>
              <a:noFill/>
              <a:ln w="25400">
                <a:solidFill>
                  <a:schemeClr val="tx1"/>
                </a:solidFill>
                <a:round/>
                <a:headEnd/>
                <a:tailEnd type="triangle" w="med" len="med"/>
              </a:ln>
              <a:effectLst/>
            </p:spPr>
            <p:txBody>
              <a:bodyPr wrap="none" anchor="ctr"/>
              <a:lstStyle/>
              <a:p>
                <a:endParaRPr lang="en-US"/>
              </a:p>
            </p:txBody>
          </p:sp>
        </p:grpSp>
        <p:sp>
          <p:nvSpPr>
            <p:cNvPr id="99350" name="Line 22"/>
            <p:cNvSpPr>
              <a:spLocks noChangeShapeType="1"/>
            </p:cNvSpPr>
            <p:nvPr/>
          </p:nvSpPr>
          <p:spPr bwMode="auto">
            <a:xfrm flipV="1">
              <a:off x="3491341" y="2135187"/>
              <a:ext cx="0" cy="227013"/>
            </a:xfrm>
            <a:prstGeom prst="line">
              <a:avLst/>
            </a:prstGeom>
            <a:noFill/>
            <a:ln w="25400">
              <a:solidFill>
                <a:schemeClr val="tx1"/>
              </a:solidFill>
              <a:round/>
              <a:headEnd/>
              <a:tailEnd/>
            </a:ln>
            <a:effectLst/>
          </p:spPr>
          <p:txBody>
            <a:bodyPr wrap="none" anchor="ctr"/>
            <a:lstStyle/>
            <a:p>
              <a:endParaRPr lang="en-US"/>
            </a:p>
          </p:txBody>
        </p:sp>
      </p:grpSp>
      <p:grpSp>
        <p:nvGrpSpPr>
          <p:cNvPr id="20" name="Group 7"/>
          <p:cNvGrpSpPr>
            <a:grpSpLocks/>
          </p:cNvGrpSpPr>
          <p:nvPr/>
        </p:nvGrpSpPr>
        <p:grpSpPr bwMode="auto">
          <a:xfrm>
            <a:off x="1719262" y="5181601"/>
            <a:ext cx="1956289" cy="1683586"/>
            <a:chOff x="2176" y="747"/>
            <a:chExt cx="1615" cy="1701"/>
          </a:xfrm>
        </p:grpSpPr>
        <p:pic>
          <p:nvPicPr>
            <p:cNvPr id="21" name="Picture 8"/>
            <p:cNvPicPr>
              <a:picLocks noChangeAspect="1" noChangeArrowheads="1"/>
            </p:cNvPicPr>
            <p:nvPr/>
          </p:nvPicPr>
          <p:blipFill>
            <a:blip r:embed="rId3" cstate="print"/>
            <a:srcRect/>
            <a:stretch>
              <a:fillRect/>
            </a:stretch>
          </p:blipFill>
          <p:spPr bwMode="auto">
            <a:xfrm>
              <a:off x="2176" y="1056"/>
              <a:ext cx="1615" cy="1392"/>
            </a:xfrm>
            <a:prstGeom prst="rect">
              <a:avLst/>
            </a:prstGeom>
            <a:noFill/>
            <a:ln w="9525">
              <a:noFill/>
              <a:miter lim="800000"/>
              <a:headEnd/>
              <a:tailEnd/>
            </a:ln>
            <a:effectLst/>
          </p:spPr>
        </p:pic>
        <p:sp>
          <p:nvSpPr>
            <p:cNvPr id="22" name="Text Box 9"/>
            <p:cNvSpPr txBox="1">
              <a:spLocks noChangeArrowheads="1"/>
            </p:cNvSpPr>
            <p:nvPr/>
          </p:nvSpPr>
          <p:spPr bwMode="auto">
            <a:xfrm>
              <a:off x="2234" y="991"/>
              <a:ext cx="1041" cy="212"/>
            </a:xfrm>
            <a:prstGeom prst="rect">
              <a:avLst/>
            </a:prstGeom>
            <a:noFill/>
            <a:ln w="9525">
              <a:noFill/>
              <a:miter lim="800000"/>
              <a:headEnd/>
              <a:tailEnd/>
            </a:ln>
            <a:effectLst/>
          </p:spPr>
          <p:txBody>
            <a:bodyPr wrap="none">
              <a:spAutoFit/>
            </a:bodyPr>
            <a:lstStyle/>
            <a:p>
              <a:pPr algn="l"/>
              <a:r>
                <a:rPr kumimoji="1" lang="en-US" sz="1600" b="1" dirty="0">
                  <a:solidFill>
                    <a:srgbClr val="FFFFFF"/>
                  </a:solidFill>
                </a:rPr>
                <a:t>P</a:t>
              </a:r>
              <a:r>
                <a:rPr kumimoji="1" lang="en-US" sz="1200" b="1" dirty="0">
                  <a:solidFill>
                    <a:srgbClr val="FFFFFF"/>
                  </a:solidFill>
                </a:rPr>
                <a:t>ORTAL</a:t>
              </a:r>
              <a:r>
                <a:rPr kumimoji="1" lang="en-US" sz="1600" b="1" dirty="0">
                  <a:solidFill>
                    <a:srgbClr val="FFFFFF"/>
                  </a:solidFill>
                </a:rPr>
                <a:t> F</a:t>
              </a:r>
              <a:r>
                <a:rPr kumimoji="1" lang="en-US" sz="1200" b="1" dirty="0">
                  <a:solidFill>
                    <a:srgbClr val="FFFFFF"/>
                  </a:solidFill>
                </a:rPr>
                <a:t>IBROSIS</a:t>
              </a:r>
            </a:p>
          </p:txBody>
        </p:sp>
        <p:sp>
          <p:nvSpPr>
            <p:cNvPr id="23" name="Text Box 10"/>
            <p:cNvSpPr txBox="1">
              <a:spLocks noChangeArrowheads="1"/>
            </p:cNvSpPr>
            <p:nvPr/>
          </p:nvSpPr>
          <p:spPr bwMode="auto">
            <a:xfrm>
              <a:off x="2618" y="747"/>
              <a:ext cx="1036" cy="330"/>
            </a:xfrm>
            <a:prstGeom prst="rect">
              <a:avLst/>
            </a:prstGeom>
            <a:noFill/>
            <a:ln w="9525">
              <a:noFill/>
              <a:miter lim="800000"/>
              <a:headEnd/>
              <a:tailEnd/>
            </a:ln>
            <a:effectLst/>
          </p:spPr>
          <p:txBody>
            <a:bodyPr wrap="none">
              <a:spAutoFit/>
            </a:bodyPr>
            <a:lstStyle/>
            <a:p>
              <a:pPr algn="l">
                <a:buNone/>
              </a:pPr>
              <a:r>
                <a:rPr kumimoji="1" lang="en-US" b="1" dirty="0">
                  <a:solidFill>
                    <a:srgbClr val="FFFFFF"/>
                  </a:solidFill>
                </a:rPr>
                <a:t>STAGE 1</a:t>
              </a:r>
            </a:p>
          </p:txBody>
        </p:sp>
      </p:grpSp>
      <p:grpSp>
        <p:nvGrpSpPr>
          <p:cNvPr id="24" name="Group 11"/>
          <p:cNvGrpSpPr>
            <a:grpSpLocks/>
          </p:cNvGrpSpPr>
          <p:nvPr/>
        </p:nvGrpSpPr>
        <p:grpSpPr bwMode="auto">
          <a:xfrm>
            <a:off x="3644087" y="5181601"/>
            <a:ext cx="1842313" cy="1683586"/>
            <a:chOff x="4059" y="747"/>
            <a:chExt cx="1632" cy="1672"/>
          </a:xfrm>
        </p:grpSpPr>
        <p:pic>
          <p:nvPicPr>
            <p:cNvPr id="25" name="Picture 12"/>
            <p:cNvPicPr>
              <a:picLocks noChangeAspect="1" noChangeArrowheads="1"/>
            </p:cNvPicPr>
            <p:nvPr/>
          </p:nvPicPr>
          <p:blipFill>
            <a:blip r:embed="rId4" cstate="print"/>
            <a:srcRect/>
            <a:stretch>
              <a:fillRect/>
            </a:stretch>
          </p:blipFill>
          <p:spPr bwMode="auto">
            <a:xfrm>
              <a:off x="4059" y="1056"/>
              <a:ext cx="1632" cy="1363"/>
            </a:xfrm>
            <a:prstGeom prst="rect">
              <a:avLst/>
            </a:prstGeom>
            <a:noFill/>
            <a:ln w="9525">
              <a:noFill/>
              <a:miter lim="800000"/>
              <a:headEnd/>
              <a:tailEnd/>
            </a:ln>
            <a:effectLst/>
          </p:spPr>
        </p:pic>
        <p:sp>
          <p:nvSpPr>
            <p:cNvPr id="26" name="Text Box 13"/>
            <p:cNvSpPr txBox="1">
              <a:spLocks noChangeArrowheads="1"/>
            </p:cNvSpPr>
            <p:nvPr/>
          </p:nvSpPr>
          <p:spPr bwMode="auto">
            <a:xfrm>
              <a:off x="4072" y="988"/>
              <a:ext cx="810" cy="212"/>
            </a:xfrm>
            <a:prstGeom prst="rect">
              <a:avLst/>
            </a:prstGeom>
            <a:noFill/>
            <a:ln w="9525">
              <a:noFill/>
              <a:miter lim="800000"/>
              <a:headEnd/>
              <a:tailEnd/>
            </a:ln>
            <a:effectLst/>
          </p:spPr>
          <p:txBody>
            <a:bodyPr wrap="none">
              <a:spAutoFit/>
            </a:bodyPr>
            <a:lstStyle/>
            <a:p>
              <a:pPr algn="l"/>
              <a:r>
                <a:rPr kumimoji="1" lang="en-US" sz="1600" b="1">
                  <a:solidFill>
                    <a:srgbClr val="FFFFFF"/>
                  </a:solidFill>
                </a:rPr>
                <a:t>F</a:t>
              </a:r>
              <a:r>
                <a:rPr kumimoji="1" lang="en-US" sz="1200" b="1">
                  <a:solidFill>
                    <a:srgbClr val="FFFFFF"/>
                  </a:solidFill>
                </a:rPr>
                <a:t>EW</a:t>
              </a:r>
              <a:r>
                <a:rPr kumimoji="1" lang="en-US" sz="1600" b="1">
                  <a:solidFill>
                    <a:srgbClr val="FFFFFF"/>
                  </a:solidFill>
                </a:rPr>
                <a:t> SEPTA</a:t>
              </a:r>
            </a:p>
          </p:txBody>
        </p:sp>
        <p:sp>
          <p:nvSpPr>
            <p:cNvPr id="27" name="Text Box 14"/>
            <p:cNvSpPr txBox="1">
              <a:spLocks noChangeArrowheads="1"/>
            </p:cNvSpPr>
            <p:nvPr/>
          </p:nvSpPr>
          <p:spPr bwMode="auto">
            <a:xfrm>
              <a:off x="4404" y="747"/>
              <a:ext cx="1036" cy="330"/>
            </a:xfrm>
            <a:prstGeom prst="rect">
              <a:avLst/>
            </a:prstGeom>
            <a:noFill/>
            <a:ln w="9525">
              <a:noFill/>
              <a:miter lim="800000"/>
              <a:headEnd/>
              <a:tailEnd/>
            </a:ln>
            <a:effectLst/>
          </p:spPr>
          <p:txBody>
            <a:bodyPr wrap="none">
              <a:spAutoFit/>
            </a:bodyPr>
            <a:lstStyle/>
            <a:p>
              <a:pPr algn="l">
                <a:buNone/>
              </a:pPr>
              <a:r>
                <a:rPr kumimoji="1" lang="en-US" b="1" dirty="0">
                  <a:solidFill>
                    <a:srgbClr val="FFFFFF"/>
                  </a:solidFill>
                </a:rPr>
                <a:t>STAGE 2</a:t>
              </a:r>
            </a:p>
          </p:txBody>
        </p:sp>
      </p:grpSp>
      <p:grpSp>
        <p:nvGrpSpPr>
          <p:cNvPr id="28" name="Group 15"/>
          <p:cNvGrpSpPr>
            <a:grpSpLocks/>
          </p:cNvGrpSpPr>
          <p:nvPr/>
        </p:nvGrpSpPr>
        <p:grpSpPr bwMode="auto">
          <a:xfrm>
            <a:off x="5413820" y="5207823"/>
            <a:ext cx="1939925" cy="1639780"/>
            <a:chOff x="1068" y="2421"/>
            <a:chExt cx="1668" cy="1665"/>
          </a:xfrm>
        </p:grpSpPr>
        <p:pic>
          <p:nvPicPr>
            <p:cNvPr id="29" name="Picture 16"/>
            <p:cNvPicPr>
              <a:picLocks noChangeAspect="1" noChangeArrowheads="1"/>
            </p:cNvPicPr>
            <p:nvPr/>
          </p:nvPicPr>
          <p:blipFill>
            <a:blip r:embed="rId5" cstate="print"/>
            <a:srcRect/>
            <a:stretch>
              <a:fillRect/>
            </a:stretch>
          </p:blipFill>
          <p:spPr bwMode="auto">
            <a:xfrm>
              <a:off x="1104" y="2711"/>
              <a:ext cx="1632" cy="1375"/>
            </a:xfrm>
            <a:prstGeom prst="rect">
              <a:avLst/>
            </a:prstGeom>
            <a:noFill/>
            <a:ln w="9525">
              <a:noFill/>
              <a:miter lim="800000"/>
              <a:headEnd/>
              <a:tailEnd/>
            </a:ln>
            <a:effectLst/>
          </p:spPr>
        </p:pic>
        <p:sp>
          <p:nvSpPr>
            <p:cNvPr id="30" name="Text Box 17"/>
            <p:cNvSpPr txBox="1">
              <a:spLocks noChangeArrowheads="1"/>
            </p:cNvSpPr>
            <p:nvPr/>
          </p:nvSpPr>
          <p:spPr bwMode="auto">
            <a:xfrm>
              <a:off x="1068" y="2645"/>
              <a:ext cx="1159" cy="212"/>
            </a:xfrm>
            <a:prstGeom prst="rect">
              <a:avLst/>
            </a:prstGeom>
            <a:noFill/>
            <a:ln w="9525">
              <a:noFill/>
              <a:miter lim="800000"/>
              <a:headEnd/>
              <a:tailEnd/>
            </a:ln>
            <a:effectLst/>
          </p:spPr>
          <p:txBody>
            <a:bodyPr wrap="none">
              <a:spAutoFit/>
            </a:bodyPr>
            <a:lstStyle/>
            <a:p>
              <a:pPr algn="l"/>
              <a:r>
                <a:rPr kumimoji="1" lang="en-US" sz="1600" b="1" dirty="0">
                  <a:solidFill>
                    <a:srgbClr val="FFFFFF"/>
                  </a:solidFill>
                </a:rPr>
                <a:t>N</a:t>
              </a:r>
              <a:r>
                <a:rPr kumimoji="1" lang="en-US" sz="1200" b="1" dirty="0">
                  <a:solidFill>
                    <a:srgbClr val="FFFFFF"/>
                  </a:solidFill>
                </a:rPr>
                <a:t>UMEROUS</a:t>
              </a:r>
              <a:r>
                <a:rPr kumimoji="1" lang="en-US" sz="1600" b="1" dirty="0">
                  <a:solidFill>
                    <a:srgbClr val="FFFFFF"/>
                  </a:solidFill>
                </a:rPr>
                <a:t> SEPTA</a:t>
              </a:r>
            </a:p>
          </p:txBody>
        </p:sp>
        <p:sp>
          <p:nvSpPr>
            <p:cNvPr id="31" name="Text Box 18"/>
            <p:cNvSpPr txBox="1">
              <a:spLocks noChangeArrowheads="1"/>
            </p:cNvSpPr>
            <p:nvPr/>
          </p:nvSpPr>
          <p:spPr bwMode="auto">
            <a:xfrm>
              <a:off x="1512" y="2421"/>
              <a:ext cx="1036" cy="330"/>
            </a:xfrm>
            <a:prstGeom prst="rect">
              <a:avLst/>
            </a:prstGeom>
            <a:noFill/>
            <a:ln w="9525">
              <a:noFill/>
              <a:miter lim="800000"/>
              <a:headEnd/>
              <a:tailEnd/>
            </a:ln>
            <a:effectLst/>
          </p:spPr>
          <p:txBody>
            <a:bodyPr wrap="none">
              <a:spAutoFit/>
            </a:bodyPr>
            <a:lstStyle/>
            <a:p>
              <a:pPr algn="l">
                <a:buNone/>
              </a:pPr>
              <a:r>
                <a:rPr kumimoji="1" lang="en-US" b="1" dirty="0">
                  <a:solidFill>
                    <a:srgbClr val="FFFFFF"/>
                  </a:solidFill>
                </a:rPr>
                <a:t>STAGE 3</a:t>
              </a:r>
            </a:p>
          </p:txBody>
        </p:sp>
      </p:grpSp>
      <p:grpSp>
        <p:nvGrpSpPr>
          <p:cNvPr id="32" name="Group 19"/>
          <p:cNvGrpSpPr>
            <a:grpSpLocks/>
          </p:cNvGrpSpPr>
          <p:nvPr/>
        </p:nvGrpSpPr>
        <p:grpSpPr bwMode="auto">
          <a:xfrm>
            <a:off x="7135096" y="5207823"/>
            <a:ext cx="2018781" cy="1666323"/>
            <a:chOff x="3030" y="2421"/>
            <a:chExt cx="1678" cy="1674"/>
          </a:xfrm>
        </p:grpSpPr>
        <p:pic>
          <p:nvPicPr>
            <p:cNvPr id="33" name="Picture 20"/>
            <p:cNvPicPr>
              <a:picLocks noChangeAspect="1" noChangeArrowheads="1"/>
            </p:cNvPicPr>
            <p:nvPr/>
          </p:nvPicPr>
          <p:blipFill>
            <a:blip r:embed="rId6" cstate="print"/>
            <a:srcRect/>
            <a:stretch>
              <a:fillRect/>
            </a:stretch>
          </p:blipFill>
          <p:spPr bwMode="auto">
            <a:xfrm>
              <a:off x="3076" y="2703"/>
              <a:ext cx="1632" cy="1392"/>
            </a:xfrm>
            <a:prstGeom prst="rect">
              <a:avLst/>
            </a:prstGeom>
            <a:noFill/>
            <a:ln w="9525">
              <a:noFill/>
              <a:miter lim="800000"/>
              <a:headEnd/>
              <a:tailEnd/>
            </a:ln>
            <a:effectLst/>
          </p:spPr>
        </p:pic>
        <p:sp>
          <p:nvSpPr>
            <p:cNvPr id="34" name="Text Box 21"/>
            <p:cNvSpPr txBox="1">
              <a:spLocks noChangeArrowheads="1"/>
            </p:cNvSpPr>
            <p:nvPr/>
          </p:nvSpPr>
          <p:spPr bwMode="auto">
            <a:xfrm>
              <a:off x="3030" y="2645"/>
              <a:ext cx="672" cy="212"/>
            </a:xfrm>
            <a:prstGeom prst="rect">
              <a:avLst/>
            </a:prstGeom>
            <a:noFill/>
            <a:ln w="9525">
              <a:noFill/>
              <a:miter lim="800000"/>
              <a:headEnd/>
              <a:tailEnd/>
            </a:ln>
            <a:effectLst/>
          </p:spPr>
          <p:txBody>
            <a:bodyPr wrap="none">
              <a:spAutoFit/>
            </a:bodyPr>
            <a:lstStyle/>
            <a:p>
              <a:pPr algn="l"/>
              <a:r>
                <a:rPr kumimoji="1" lang="en-US" sz="1600" b="1" dirty="0">
                  <a:solidFill>
                    <a:srgbClr val="FFFFFF"/>
                  </a:solidFill>
                </a:rPr>
                <a:t>C</a:t>
              </a:r>
              <a:r>
                <a:rPr kumimoji="1" lang="en-US" sz="1200" b="1" dirty="0">
                  <a:solidFill>
                    <a:srgbClr val="FFFFFF"/>
                  </a:solidFill>
                </a:rPr>
                <a:t>IRRHOSIS</a:t>
              </a:r>
            </a:p>
          </p:txBody>
        </p:sp>
        <p:sp>
          <p:nvSpPr>
            <p:cNvPr id="35" name="Text Box 22"/>
            <p:cNvSpPr txBox="1">
              <a:spLocks noChangeArrowheads="1"/>
            </p:cNvSpPr>
            <p:nvPr/>
          </p:nvSpPr>
          <p:spPr bwMode="auto">
            <a:xfrm>
              <a:off x="3528" y="2421"/>
              <a:ext cx="1036" cy="330"/>
            </a:xfrm>
            <a:prstGeom prst="rect">
              <a:avLst/>
            </a:prstGeom>
            <a:noFill/>
            <a:ln w="9525">
              <a:noFill/>
              <a:miter lim="800000"/>
              <a:headEnd/>
              <a:tailEnd/>
            </a:ln>
            <a:effectLst/>
          </p:spPr>
          <p:txBody>
            <a:bodyPr wrap="none">
              <a:spAutoFit/>
            </a:bodyPr>
            <a:lstStyle/>
            <a:p>
              <a:pPr algn="l">
                <a:buNone/>
              </a:pPr>
              <a:r>
                <a:rPr kumimoji="1" lang="en-US" b="1" dirty="0">
                  <a:solidFill>
                    <a:srgbClr val="FFFFFF"/>
                  </a:solidFill>
                </a:rPr>
                <a:t>STAGE 4</a:t>
              </a:r>
            </a:p>
          </p:txBody>
        </p:sp>
      </p:grpSp>
      <p:sp>
        <p:nvSpPr>
          <p:cNvPr id="36" name="Rectangle 8"/>
          <p:cNvSpPr>
            <a:spLocks noChangeArrowheads="1"/>
          </p:cNvSpPr>
          <p:nvPr/>
        </p:nvSpPr>
        <p:spPr bwMode="auto">
          <a:xfrm>
            <a:off x="846379" y="4229413"/>
            <a:ext cx="2204129" cy="459100"/>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2400" dirty="0">
                <a:latin typeface="B Optima Bold" charset="0"/>
              </a:rPr>
              <a:t>Stable </a:t>
            </a:r>
            <a:r>
              <a:rPr lang="en-US" altLang="en-US" sz="2400" dirty="0" smtClean="0">
                <a:latin typeface="B Optima Bold" charset="0"/>
              </a:rPr>
              <a:t>70-80%</a:t>
            </a:r>
            <a:endParaRPr lang="en-US" altLang="en-US" sz="2400" dirty="0">
              <a:latin typeface="B Optima Bold" charset="0"/>
            </a:endParaRPr>
          </a:p>
        </p:txBody>
      </p:sp>
      <p:sp>
        <p:nvSpPr>
          <p:cNvPr id="37" name="Rectangle 9"/>
          <p:cNvSpPr>
            <a:spLocks noChangeArrowheads="1"/>
          </p:cNvSpPr>
          <p:nvPr/>
        </p:nvSpPr>
        <p:spPr bwMode="auto">
          <a:xfrm>
            <a:off x="5911029" y="4343400"/>
            <a:ext cx="2547171" cy="459100"/>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2400" dirty="0">
                <a:latin typeface="B Optima Bold" charset="0"/>
              </a:rPr>
              <a:t>Cirrhosis </a:t>
            </a:r>
            <a:r>
              <a:rPr lang="en-US" altLang="en-US" sz="2400" dirty="0" smtClean="0">
                <a:latin typeface="B Optima Bold" charset="0"/>
              </a:rPr>
              <a:t>20-30%</a:t>
            </a:r>
            <a:endParaRPr lang="en-US" altLang="en-US" sz="2400" dirty="0">
              <a:latin typeface="B Optima Bold" charset="0"/>
            </a:endParaRPr>
          </a:p>
        </p:txBody>
      </p:sp>
      <p:sp>
        <p:nvSpPr>
          <p:cNvPr id="38" name="Line 15"/>
          <p:cNvSpPr>
            <a:spLocks noChangeShapeType="1"/>
          </p:cNvSpPr>
          <p:nvPr/>
        </p:nvSpPr>
        <p:spPr bwMode="auto">
          <a:xfrm>
            <a:off x="6127750" y="3189288"/>
            <a:ext cx="887413" cy="544512"/>
          </a:xfrm>
          <a:prstGeom prst="line">
            <a:avLst/>
          </a:prstGeom>
          <a:noFill/>
          <a:ln w="25400">
            <a:solidFill>
              <a:schemeClr val="tx1"/>
            </a:solidFill>
            <a:round/>
            <a:headEnd/>
            <a:tailEnd type="triangle" w="med" len="med"/>
          </a:ln>
          <a:effectLst/>
        </p:spPr>
        <p:txBody>
          <a:bodyPr wrap="none" anchor="ctr"/>
          <a:lstStyle/>
          <a:p>
            <a:endParaRPr lang="en-US"/>
          </a:p>
        </p:txBody>
      </p:sp>
      <p:sp>
        <p:nvSpPr>
          <p:cNvPr id="39" name="Line 16"/>
          <p:cNvSpPr>
            <a:spLocks noChangeShapeType="1"/>
          </p:cNvSpPr>
          <p:nvPr/>
        </p:nvSpPr>
        <p:spPr bwMode="auto">
          <a:xfrm flipH="1">
            <a:off x="2214563" y="3189288"/>
            <a:ext cx="3906837" cy="544512"/>
          </a:xfrm>
          <a:prstGeom prst="line">
            <a:avLst/>
          </a:prstGeom>
          <a:noFill/>
          <a:ln w="25400">
            <a:solidFill>
              <a:schemeClr val="tx1"/>
            </a:solidFill>
            <a:round/>
            <a:headEnd/>
            <a:tailEnd type="triangle" w="med" len="med"/>
          </a:ln>
          <a:effectLst/>
        </p:spPr>
        <p:txBody>
          <a:bodyPr wrap="none" anchor="ctr"/>
          <a:lstStyle/>
          <a:p>
            <a:endParaRPr lang="en-US"/>
          </a:p>
        </p:txBody>
      </p:sp>
      <p:sp>
        <p:nvSpPr>
          <p:cNvPr id="40" name="Line 21"/>
          <p:cNvSpPr>
            <a:spLocks noChangeShapeType="1"/>
          </p:cNvSpPr>
          <p:nvPr/>
        </p:nvSpPr>
        <p:spPr bwMode="auto">
          <a:xfrm>
            <a:off x="6138863" y="2613025"/>
            <a:ext cx="0" cy="573088"/>
          </a:xfrm>
          <a:prstGeom prst="line">
            <a:avLst/>
          </a:prstGeom>
          <a:noFill/>
          <a:ln w="25400">
            <a:solidFill>
              <a:schemeClr val="tx1"/>
            </a:solidFill>
            <a:round/>
            <a:headEnd/>
            <a:tailEnd/>
          </a:ln>
          <a:effectLst/>
        </p:spPr>
        <p:txBody>
          <a:bodyPr wrap="none" anchor="ctr"/>
          <a:lstStyle/>
          <a:p>
            <a:endParaRPr lang="en-US"/>
          </a:p>
        </p:txBody>
      </p:sp>
      <p:grpSp>
        <p:nvGrpSpPr>
          <p:cNvPr id="44" name="Group 3"/>
          <p:cNvGrpSpPr>
            <a:grpSpLocks/>
          </p:cNvGrpSpPr>
          <p:nvPr/>
        </p:nvGrpSpPr>
        <p:grpSpPr bwMode="auto">
          <a:xfrm>
            <a:off x="41336" y="5181601"/>
            <a:ext cx="1773176" cy="1671864"/>
            <a:chOff x="246" y="749"/>
            <a:chExt cx="1662" cy="1699"/>
          </a:xfrm>
        </p:grpSpPr>
        <p:pic>
          <p:nvPicPr>
            <p:cNvPr id="45" name="Picture 4"/>
            <p:cNvPicPr>
              <a:picLocks noChangeAspect="1" noChangeArrowheads="1"/>
            </p:cNvPicPr>
            <p:nvPr/>
          </p:nvPicPr>
          <p:blipFill>
            <a:blip r:embed="rId7" cstate="print"/>
            <a:srcRect/>
            <a:stretch>
              <a:fillRect/>
            </a:stretch>
          </p:blipFill>
          <p:spPr bwMode="auto">
            <a:xfrm>
              <a:off x="276" y="1056"/>
              <a:ext cx="1632" cy="1392"/>
            </a:xfrm>
            <a:prstGeom prst="rect">
              <a:avLst/>
            </a:prstGeom>
            <a:noFill/>
            <a:ln w="9525">
              <a:noFill/>
              <a:miter lim="800000"/>
              <a:headEnd/>
              <a:tailEnd/>
            </a:ln>
            <a:effectLst/>
          </p:spPr>
        </p:pic>
        <p:sp>
          <p:nvSpPr>
            <p:cNvPr id="46" name="Text Box 5"/>
            <p:cNvSpPr txBox="1">
              <a:spLocks noChangeArrowheads="1"/>
            </p:cNvSpPr>
            <p:nvPr/>
          </p:nvSpPr>
          <p:spPr bwMode="auto">
            <a:xfrm>
              <a:off x="246" y="991"/>
              <a:ext cx="792" cy="212"/>
            </a:xfrm>
            <a:prstGeom prst="rect">
              <a:avLst/>
            </a:prstGeom>
            <a:noFill/>
            <a:ln w="9525">
              <a:noFill/>
              <a:miter lim="800000"/>
              <a:headEnd/>
              <a:tailEnd/>
            </a:ln>
            <a:effectLst/>
          </p:spPr>
          <p:txBody>
            <a:bodyPr wrap="none">
              <a:spAutoFit/>
            </a:bodyPr>
            <a:lstStyle/>
            <a:p>
              <a:pPr algn="l"/>
              <a:r>
                <a:rPr kumimoji="1" lang="en-US" sz="1600" b="1">
                  <a:solidFill>
                    <a:srgbClr val="FFFFFF"/>
                  </a:solidFill>
                </a:rPr>
                <a:t>N</a:t>
              </a:r>
              <a:r>
                <a:rPr kumimoji="1" lang="en-US" sz="1200" b="1">
                  <a:solidFill>
                    <a:srgbClr val="FFFFFF"/>
                  </a:solidFill>
                </a:rPr>
                <a:t>O</a:t>
              </a:r>
              <a:r>
                <a:rPr kumimoji="1" lang="en-US" sz="1600" b="1">
                  <a:solidFill>
                    <a:srgbClr val="FFFFFF"/>
                  </a:solidFill>
                </a:rPr>
                <a:t> F</a:t>
              </a:r>
              <a:r>
                <a:rPr kumimoji="1" lang="en-US" sz="1200" b="1">
                  <a:solidFill>
                    <a:srgbClr val="FFFFFF"/>
                  </a:solidFill>
                </a:rPr>
                <a:t>IBROSIS</a:t>
              </a:r>
            </a:p>
          </p:txBody>
        </p:sp>
        <p:sp>
          <p:nvSpPr>
            <p:cNvPr id="47" name="Text Box 6"/>
            <p:cNvSpPr txBox="1">
              <a:spLocks noChangeArrowheads="1"/>
            </p:cNvSpPr>
            <p:nvPr/>
          </p:nvSpPr>
          <p:spPr bwMode="auto">
            <a:xfrm>
              <a:off x="660" y="749"/>
              <a:ext cx="1036" cy="330"/>
            </a:xfrm>
            <a:prstGeom prst="rect">
              <a:avLst/>
            </a:prstGeom>
            <a:noFill/>
            <a:ln w="9525">
              <a:noFill/>
              <a:miter lim="800000"/>
              <a:headEnd/>
              <a:tailEnd/>
            </a:ln>
            <a:effectLst/>
          </p:spPr>
          <p:txBody>
            <a:bodyPr wrap="none">
              <a:spAutoFit/>
            </a:bodyPr>
            <a:lstStyle/>
            <a:p>
              <a:pPr algn="l">
                <a:buNone/>
              </a:pPr>
              <a:r>
                <a:rPr kumimoji="1" lang="en-US" b="1" dirty="0">
                  <a:solidFill>
                    <a:srgbClr val="FFFFFF"/>
                  </a:solidFill>
                </a:rPr>
                <a:t>STAGE 0</a:t>
              </a:r>
            </a:p>
          </p:txBody>
        </p:sp>
      </p:grpSp>
      <p:sp>
        <p:nvSpPr>
          <p:cNvPr id="49" name="Text Box 22"/>
          <p:cNvSpPr txBox="1">
            <a:spLocks noChangeArrowheads="1"/>
          </p:cNvSpPr>
          <p:nvPr/>
        </p:nvSpPr>
        <p:spPr bwMode="auto">
          <a:xfrm>
            <a:off x="7772400" y="5269468"/>
            <a:ext cx="953338" cy="369332"/>
          </a:xfrm>
          <a:prstGeom prst="rect">
            <a:avLst/>
          </a:prstGeom>
          <a:noFill/>
          <a:ln w="9525">
            <a:noFill/>
            <a:miter lim="800000"/>
            <a:headEnd/>
            <a:tailEnd/>
          </a:ln>
          <a:effectLst/>
        </p:spPr>
        <p:txBody>
          <a:bodyPr wrap="none">
            <a:spAutoFit/>
          </a:bodyPr>
          <a:lstStyle/>
          <a:p>
            <a:pPr algn="l">
              <a:buNone/>
            </a:pPr>
            <a:r>
              <a:rPr kumimoji="1" lang="en-US" b="1" dirty="0"/>
              <a:t>STAGE 4</a:t>
            </a:r>
          </a:p>
        </p:txBody>
      </p:sp>
      <p:sp>
        <p:nvSpPr>
          <p:cNvPr id="50" name="Text Box 22"/>
          <p:cNvSpPr txBox="1">
            <a:spLocks noChangeArrowheads="1"/>
          </p:cNvSpPr>
          <p:nvPr/>
        </p:nvSpPr>
        <p:spPr bwMode="auto">
          <a:xfrm>
            <a:off x="5980862" y="5257800"/>
            <a:ext cx="953338" cy="369332"/>
          </a:xfrm>
          <a:prstGeom prst="rect">
            <a:avLst/>
          </a:prstGeom>
          <a:noFill/>
          <a:ln w="9525">
            <a:noFill/>
            <a:miter lim="800000"/>
            <a:headEnd/>
            <a:tailEnd/>
          </a:ln>
          <a:effectLst/>
        </p:spPr>
        <p:txBody>
          <a:bodyPr wrap="none">
            <a:spAutoFit/>
          </a:bodyPr>
          <a:lstStyle/>
          <a:p>
            <a:pPr algn="l">
              <a:buNone/>
            </a:pPr>
            <a:r>
              <a:rPr kumimoji="1" lang="en-US" b="1" dirty="0"/>
              <a:t>STAGE </a:t>
            </a:r>
            <a:r>
              <a:rPr kumimoji="1" lang="en-US" b="1" dirty="0" smtClean="0"/>
              <a:t>3</a:t>
            </a:r>
            <a:endParaRPr kumimoji="1" lang="en-US" b="1" dirty="0"/>
          </a:p>
        </p:txBody>
      </p:sp>
      <p:sp>
        <p:nvSpPr>
          <p:cNvPr id="51" name="Text Box 22"/>
          <p:cNvSpPr txBox="1">
            <a:spLocks noChangeArrowheads="1"/>
          </p:cNvSpPr>
          <p:nvPr/>
        </p:nvSpPr>
        <p:spPr bwMode="auto">
          <a:xfrm>
            <a:off x="4114800" y="5257800"/>
            <a:ext cx="953338" cy="369332"/>
          </a:xfrm>
          <a:prstGeom prst="rect">
            <a:avLst/>
          </a:prstGeom>
          <a:noFill/>
          <a:ln w="9525">
            <a:noFill/>
            <a:miter lim="800000"/>
            <a:headEnd/>
            <a:tailEnd/>
          </a:ln>
          <a:effectLst/>
        </p:spPr>
        <p:txBody>
          <a:bodyPr wrap="none">
            <a:spAutoFit/>
          </a:bodyPr>
          <a:lstStyle/>
          <a:p>
            <a:pPr algn="l">
              <a:buNone/>
            </a:pPr>
            <a:r>
              <a:rPr kumimoji="1" lang="en-US" b="1" dirty="0"/>
              <a:t>STAGE </a:t>
            </a:r>
            <a:r>
              <a:rPr kumimoji="1" lang="en-US" b="1" dirty="0" smtClean="0"/>
              <a:t>2</a:t>
            </a:r>
            <a:endParaRPr kumimoji="1" lang="en-US" b="1" dirty="0"/>
          </a:p>
        </p:txBody>
      </p:sp>
      <p:sp>
        <p:nvSpPr>
          <p:cNvPr id="52" name="Text Box 22"/>
          <p:cNvSpPr txBox="1">
            <a:spLocks noChangeArrowheads="1"/>
          </p:cNvSpPr>
          <p:nvPr/>
        </p:nvSpPr>
        <p:spPr bwMode="auto">
          <a:xfrm>
            <a:off x="2286000" y="5257800"/>
            <a:ext cx="953338" cy="369332"/>
          </a:xfrm>
          <a:prstGeom prst="rect">
            <a:avLst/>
          </a:prstGeom>
          <a:noFill/>
          <a:ln w="9525">
            <a:noFill/>
            <a:miter lim="800000"/>
            <a:headEnd/>
            <a:tailEnd/>
          </a:ln>
          <a:effectLst/>
        </p:spPr>
        <p:txBody>
          <a:bodyPr wrap="none">
            <a:spAutoFit/>
          </a:bodyPr>
          <a:lstStyle/>
          <a:p>
            <a:pPr algn="l">
              <a:buNone/>
            </a:pPr>
            <a:r>
              <a:rPr kumimoji="1" lang="en-US" b="1" dirty="0"/>
              <a:t>STAGE </a:t>
            </a:r>
            <a:r>
              <a:rPr kumimoji="1" lang="en-US" b="1" dirty="0" smtClean="0"/>
              <a:t>1</a:t>
            </a:r>
            <a:endParaRPr kumimoji="1" lang="en-US" b="1" dirty="0"/>
          </a:p>
        </p:txBody>
      </p:sp>
      <p:sp>
        <p:nvSpPr>
          <p:cNvPr id="53" name="Text Box 22"/>
          <p:cNvSpPr txBox="1">
            <a:spLocks noChangeArrowheads="1"/>
          </p:cNvSpPr>
          <p:nvPr/>
        </p:nvSpPr>
        <p:spPr bwMode="auto">
          <a:xfrm>
            <a:off x="457200" y="5257800"/>
            <a:ext cx="953338" cy="369332"/>
          </a:xfrm>
          <a:prstGeom prst="rect">
            <a:avLst/>
          </a:prstGeom>
          <a:noFill/>
          <a:ln w="9525">
            <a:noFill/>
            <a:miter lim="800000"/>
            <a:headEnd/>
            <a:tailEnd/>
          </a:ln>
          <a:effectLst/>
        </p:spPr>
        <p:txBody>
          <a:bodyPr wrap="none">
            <a:spAutoFit/>
          </a:bodyPr>
          <a:lstStyle/>
          <a:p>
            <a:pPr algn="l">
              <a:buNone/>
            </a:pPr>
            <a:r>
              <a:rPr kumimoji="1" lang="en-US" b="1" dirty="0"/>
              <a:t>STAGE </a:t>
            </a:r>
            <a:r>
              <a:rPr kumimoji="1" lang="en-US" b="1" dirty="0" smtClean="0"/>
              <a:t>0</a:t>
            </a:r>
            <a:endParaRPr kumimoji="1" lang="en-US" b="1" dirty="0"/>
          </a:p>
        </p:txBody>
      </p:sp>
      <p:sp>
        <p:nvSpPr>
          <p:cNvPr id="56" name="Freeform 26"/>
          <p:cNvSpPr>
            <a:spLocks/>
          </p:cNvSpPr>
          <p:nvPr/>
        </p:nvSpPr>
        <p:spPr bwMode="auto">
          <a:xfrm>
            <a:off x="914400" y="3461544"/>
            <a:ext cx="690563" cy="741987"/>
          </a:xfrm>
          <a:custGeom>
            <a:avLst/>
            <a:gdLst/>
            <a:ahLst/>
            <a:cxnLst>
              <a:cxn ang="0">
                <a:pos x="103" y="14"/>
              </a:cxn>
              <a:cxn ang="0">
                <a:pos x="97" y="7"/>
              </a:cxn>
              <a:cxn ang="0">
                <a:pos x="90" y="3"/>
              </a:cxn>
              <a:cxn ang="0">
                <a:pos x="83" y="0"/>
              </a:cxn>
              <a:cxn ang="0">
                <a:pos x="57" y="66"/>
              </a:cxn>
              <a:cxn ang="0">
                <a:pos x="37" y="0"/>
              </a:cxn>
              <a:cxn ang="0">
                <a:pos x="33" y="0"/>
              </a:cxn>
              <a:cxn ang="0">
                <a:pos x="27" y="3"/>
              </a:cxn>
              <a:cxn ang="0">
                <a:pos x="17" y="14"/>
              </a:cxn>
              <a:cxn ang="0">
                <a:pos x="0" y="118"/>
              </a:cxn>
              <a:cxn ang="0">
                <a:pos x="0" y="116"/>
              </a:cxn>
              <a:cxn ang="0">
                <a:pos x="27" y="116"/>
              </a:cxn>
              <a:cxn ang="0">
                <a:pos x="0" y="262"/>
              </a:cxn>
              <a:cxn ang="0">
                <a:pos x="37" y="262"/>
              </a:cxn>
              <a:cxn ang="0">
                <a:pos x="60" y="156"/>
              </a:cxn>
              <a:cxn ang="0">
                <a:pos x="77" y="262"/>
              </a:cxn>
              <a:cxn ang="0">
                <a:pos x="120" y="262"/>
              </a:cxn>
              <a:cxn ang="0">
                <a:pos x="93" y="116"/>
              </a:cxn>
              <a:cxn ang="0">
                <a:pos x="124" y="116"/>
              </a:cxn>
              <a:cxn ang="0">
                <a:pos x="103" y="14"/>
              </a:cxn>
            </a:cxnLst>
            <a:rect l="0" t="0" r="r" b="b"/>
            <a:pathLst>
              <a:path w="125" h="263">
                <a:moveTo>
                  <a:pt x="103" y="14"/>
                </a:moveTo>
                <a:lnTo>
                  <a:pt x="97" y="7"/>
                </a:lnTo>
                <a:lnTo>
                  <a:pt x="90" y="3"/>
                </a:lnTo>
                <a:lnTo>
                  <a:pt x="83" y="0"/>
                </a:lnTo>
                <a:lnTo>
                  <a:pt x="57" y="66"/>
                </a:lnTo>
                <a:lnTo>
                  <a:pt x="37" y="0"/>
                </a:lnTo>
                <a:lnTo>
                  <a:pt x="33" y="0"/>
                </a:lnTo>
                <a:lnTo>
                  <a:pt x="27" y="3"/>
                </a:lnTo>
                <a:lnTo>
                  <a:pt x="17" y="14"/>
                </a:lnTo>
                <a:lnTo>
                  <a:pt x="0" y="118"/>
                </a:lnTo>
                <a:lnTo>
                  <a:pt x="0" y="116"/>
                </a:lnTo>
                <a:lnTo>
                  <a:pt x="27" y="116"/>
                </a:lnTo>
                <a:lnTo>
                  <a:pt x="0" y="262"/>
                </a:lnTo>
                <a:lnTo>
                  <a:pt x="37" y="262"/>
                </a:lnTo>
                <a:lnTo>
                  <a:pt x="60" y="156"/>
                </a:lnTo>
                <a:lnTo>
                  <a:pt x="77" y="262"/>
                </a:lnTo>
                <a:lnTo>
                  <a:pt x="120" y="262"/>
                </a:lnTo>
                <a:lnTo>
                  <a:pt x="93" y="116"/>
                </a:lnTo>
                <a:lnTo>
                  <a:pt x="124" y="116"/>
                </a:lnTo>
                <a:lnTo>
                  <a:pt x="103" y="14"/>
                </a:lnTo>
              </a:path>
            </a:pathLst>
          </a:custGeom>
          <a:solidFill>
            <a:schemeClr val="tx1"/>
          </a:solidFill>
          <a:ln w="127000" cap="rnd" cmpd="sng">
            <a:noFill/>
            <a:prstDash val="solid"/>
            <a:round/>
            <a:headEnd type="none" w="med" len="med"/>
            <a:tailEnd type="none" w="med" len="med"/>
          </a:ln>
          <a:effectLst/>
        </p:spPr>
        <p:txBody>
          <a:bodyPr/>
          <a:lstStyle/>
          <a:p>
            <a:endParaRPr lang="en-US"/>
          </a:p>
        </p:txBody>
      </p:sp>
      <p:sp>
        <p:nvSpPr>
          <p:cNvPr id="57" name="Oval 27"/>
          <p:cNvSpPr>
            <a:spLocks noChangeArrowheads="1"/>
          </p:cNvSpPr>
          <p:nvPr/>
        </p:nvSpPr>
        <p:spPr bwMode="auto">
          <a:xfrm>
            <a:off x="1143000" y="3310731"/>
            <a:ext cx="174231" cy="150813"/>
          </a:xfrm>
          <a:prstGeom prst="ellipse">
            <a:avLst/>
          </a:prstGeom>
          <a:noFill/>
          <a:ln w="12700">
            <a:solidFill>
              <a:schemeClr val="tx1"/>
            </a:solidFill>
            <a:round/>
            <a:headEnd/>
            <a:tailEnd/>
          </a:ln>
          <a:effectLst/>
        </p:spPr>
        <p:txBody>
          <a:bodyPr wrap="none" anchor="ctr"/>
          <a:lstStyle/>
          <a:p>
            <a:endParaRPr lang="en-US"/>
          </a:p>
        </p:txBody>
      </p:sp>
      <p:sp>
        <p:nvSpPr>
          <p:cNvPr id="58" name="Freeform 24"/>
          <p:cNvSpPr>
            <a:spLocks/>
          </p:cNvSpPr>
          <p:nvPr/>
        </p:nvSpPr>
        <p:spPr bwMode="auto">
          <a:xfrm>
            <a:off x="7057230" y="3962400"/>
            <a:ext cx="362745" cy="408157"/>
          </a:xfrm>
          <a:custGeom>
            <a:avLst/>
            <a:gdLst/>
            <a:ahLst/>
            <a:cxnLst>
              <a:cxn ang="0">
                <a:pos x="265" y="35"/>
              </a:cxn>
              <a:cxn ang="0">
                <a:pos x="248" y="17"/>
              </a:cxn>
              <a:cxn ang="0">
                <a:pos x="231" y="9"/>
              </a:cxn>
              <a:cxn ang="0">
                <a:pos x="214" y="0"/>
              </a:cxn>
              <a:cxn ang="0">
                <a:pos x="146" y="170"/>
              </a:cxn>
              <a:cxn ang="0">
                <a:pos x="94" y="0"/>
              </a:cxn>
              <a:cxn ang="0">
                <a:pos x="86" y="0"/>
              </a:cxn>
              <a:cxn ang="0">
                <a:pos x="69" y="9"/>
              </a:cxn>
              <a:cxn ang="0">
                <a:pos x="43" y="35"/>
              </a:cxn>
              <a:cxn ang="0">
                <a:pos x="0" y="303"/>
              </a:cxn>
              <a:cxn ang="0">
                <a:pos x="0" y="298"/>
              </a:cxn>
              <a:cxn ang="0">
                <a:pos x="69" y="298"/>
              </a:cxn>
              <a:cxn ang="0">
                <a:pos x="0" y="674"/>
              </a:cxn>
              <a:cxn ang="0">
                <a:pos x="94" y="674"/>
              </a:cxn>
              <a:cxn ang="0">
                <a:pos x="154" y="402"/>
              </a:cxn>
              <a:cxn ang="0">
                <a:pos x="197" y="674"/>
              </a:cxn>
              <a:cxn ang="0">
                <a:pos x="308" y="674"/>
              </a:cxn>
              <a:cxn ang="0">
                <a:pos x="240" y="298"/>
              </a:cxn>
              <a:cxn ang="0">
                <a:pos x="319" y="298"/>
              </a:cxn>
              <a:cxn ang="0">
                <a:pos x="265" y="35"/>
              </a:cxn>
            </a:cxnLst>
            <a:rect l="0" t="0" r="r" b="b"/>
            <a:pathLst>
              <a:path w="320" h="675">
                <a:moveTo>
                  <a:pt x="265" y="35"/>
                </a:moveTo>
                <a:lnTo>
                  <a:pt x="248" y="17"/>
                </a:lnTo>
                <a:lnTo>
                  <a:pt x="231" y="9"/>
                </a:lnTo>
                <a:lnTo>
                  <a:pt x="214" y="0"/>
                </a:lnTo>
                <a:lnTo>
                  <a:pt x="146" y="170"/>
                </a:lnTo>
                <a:lnTo>
                  <a:pt x="94" y="0"/>
                </a:lnTo>
                <a:lnTo>
                  <a:pt x="86" y="0"/>
                </a:lnTo>
                <a:lnTo>
                  <a:pt x="69" y="9"/>
                </a:lnTo>
                <a:lnTo>
                  <a:pt x="43" y="35"/>
                </a:lnTo>
                <a:lnTo>
                  <a:pt x="0" y="303"/>
                </a:lnTo>
                <a:lnTo>
                  <a:pt x="0" y="298"/>
                </a:lnTo>
                <a:lnTo>
                  <a:pt x="69" y="298"/>
                </a:lnTo>
                <a:lnTo>
                  <a:pt x="0" y="674"/>
                </a:lnTo>
                <a:lnTo>
                  <a:pt x="94" y="674"/>
                </a:lnTo>
                <a:lnTo>
                  <a:pt x="154" y="402"/>
                </a:lnTo>
                <a:lnTo>
                  <a:pt x="197" y="674"/>
                </a:lnTo>
                <a:lnTo>
                  <a:pt x="308" y="674"/>
                </a:lnTo>
                <a:lnTo>
                  <a:pt x="240" y="298"/>
                </a:lnTo>
                <a:lnTo>
                  <a:pt x="319" y="298"/>
                </a:lnTo>
                <a:lnTo>
                  <a:pt x="265" y="35"/>
                </a:lnTo>
              </a:path>
            </a:pathLst>
          </a:custGeom>
          <a:solidFill>
            <a:schemeClr val="tx1"/>
          </a:solidFill>
          <a:ln w="3175" cap="rnd" cmpd="sng">
            <a:solidFill>
              <a:schemeClr val="tx1"/>
            </a:solidFill>
            <a:prstDash val="solid"/>
            <a:round/>
            <a:headEnd type="none" w="med" len="med"/>
            <a:tailEnd type="none" w="med" len="med"/>
          </a:ln>
          <a:effectLst/>
        </p:spPr>
        <p:txBody>
          <a:bodyPr/>
          <a:lstStyle/>
          <a:p>
            <a:endParaRPr lang="en-US"/>
          </a:p>
        </p:txBody>
      </p:sp>
      <p:sp>
        <p:nvSpPr>
          <p:cNvPr id="59" name="Oval 25"/>
          <p:cNvSpPr>
            <a:spLocks noChangeArrowheads="1"/>
          </p:cNvSpPr>
          <p:nvPr/>
        </p:nvSpPr>
        <p:spPr bwMode="auto">
          <a:xfrm>
            <a:off x="7154862" y="3854450"/>
            <a:ext cx="160338" cy="107950"/>
          </a:xfrm>
          <a:prstGeom prst="ellipse">
            <a:avLst/>
          </a:prstGeom>
          <a:noFill/>
          <a:ln w="254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xmlns="" val="41379655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Natural History of HCV Infection</a:t>
            </a:r>
            <a:endParaRPr lang="en-US" dirty="0"/>
          </a:p>
        </p:txBody>
      </p:sp>
      <p:sp>
        <p:nvSpPr>
          <p:cNvPr id="99331" name="Rectangle 3"/>
          <p:cNvSpPr>
            <a:spLocks noGrp="1" noChangeArrowheads="1"/>
          </p:cNvSpPr>
          <p:nvPr>
            <p:ph type="body" idx="4294967295"/>
          </p:nvPr>
        </p:nvSpPr>
        <p:spPr>
          <a:xfrm>
            <a:off x="1117600" y="1028700"/>
            <a:ext cx="8026400" cy="5016500"/>
          </a:xfrm>
          <a:noFill/>
          <a:ln w="9525"/>
          <a:effectLst>
            <a:outerShdw dist="179605" dir="2700000" algn="ctr" rotWithShape="0">
              <a:schemeClr val="tx2"/>
            </a:outerShdw>
          </a:effectLst>
        </p:spPr>
        <p:txBody>
          <a:bodyPr lIns="90487" tIns="44450" rIns="90487" bIns="44450" anchorCtr="0"/>
          <a:lstStyle/>
          <a:p>
            <a:pPr marL="342900" indent="-342900">
              <a:spcBef>
                <a:spcPct val="33000"/>
              </a:spcBef>
              <a:buFont typeface="Wingdings 2" pitchFamily="18" charset="2"/>
              <a:buNone/>
            </a:pPr>
            <a:endParaRPr lang="en-US" altLang="en-US" sz="900" dirty="0" smtClean="0">
              <a:effectLst/>
            </a:endParaRPr>
          </a:p>
          <a:p>
            <a:pPr marL="342900" indent="-342900"/>
            <a:endParaRPr lang="en-US" altLang="en-US" sz="900" dirty="0" smtClean="0">
              <a:effectLst/>
            </a:endParaRPr>
          </a:p>
        </p:txBody>
      </p:sp>
      <p:sp>
        <p:nvSpPr>
          <p:cNvPr id="99332" name="Rectangle 4"/>
          <p:cNvSpPr>
            <a:spLocks noChangeArrowheads="1"/>
          </p:cNvSpPr>
          <p:nvPr/>
        </p:nvSpPr>
        <p:spPr bwMode="auto">
          <a:xfrm>
            <a:off x="482600" y="685800"/>
            <a:ext cx="8585200" cy="762000"/>
          </a:xfrm>
          <a:prstGeom prst="rect">
            <a:avLst/>
          </a:prstGeom>
          <a:noFill/>
          <a:ln w="12700">
            <a:noFill/>
            <a:miter lim="800000"/>
            <a:headEnd/>
            <a:tailEnd/>
          </a:ln>
          <a:effectLst/>
        </p:spPr>
        <p:txBody>
          <a:bodyPr lIns="90487" tIns="44450" rIns="90487" bIns="44450" anchor="ctr"/>
          <a:lstStyle/>
          <a:p>
            <a:pPr algn="l" eaLnBrk="0" hangingPunct="0"/>
            <a:endParaRPr lang="en-US" altLang="en-US" sz="3800" dirty="0">
              <a:latin typeface="BI Optima BoldOblique" charset="0"/>
            </a:endParaRPr>
          </a:p>
        </p:txBody>
      </p:sp>
      <p:sp>
        <p:nvSpPr>
          <p:cNvPr id="99334" name="Rectangle 6"/>
          <p:cNvSpPr>
            <a:spLocks noChangeArrowheads="1"/>
          </p:cNvSpPr>
          <p:nvPr/>
        </p:nvSpPr>
        <p:spPr bwMode="auto">
          <a:xfrm>
            <a:off x="306473" y="2158541"/>
            <a:ext cx="2444579" cy="459100"/>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2400" dirty="0">
                <a:latin typeface="B Optima Bold" charset="0"/>
              </a:rPr>
              <a:t>Resolve </a:t>
            </a:r>
            <a:r>
              <a:rPr lang="en-US" altLang="en-US" sz="2400" dirty="0" smtClean="0">
                <a:latin typeface="B Optima Bold" charset="0"/>
              </a:rPr>
              <a:t>20-50</a:t>
            </a:r>
            <a:r>
              <a:rPr lang="en-US" altLang="en-US" sz="2400" dirty="0">
                <a:latin typeface="B Optima Bold" charset="0"/>
              </a:rPr>
              <a:t>%</a:t>
            </a:r>
          </a:p>
        </p:txBody>
      </p:sp>
      <p:sp>
        <p:nvSpPr>
          <p:cNvPr id="99335" name="Rectangle 7"/>
          <p:cNvSpPr>
            <a:spLocks noChangeArrowheads="1"/>
          </p:cNvSpPr>
          <p:nvPr/>
        </p:nvSpPr>
        <p:spPr bwMode="auto">
          <a:xfrm>
            <a:off x="4484367" y="2133600"/>
            <a:ext cx="3677289" cy="459100"/>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2400" dirty="0">
                <a:latin typeface="B Optima Bold" charset="0"/>
              </a:rPr>
              <a:t>Chronic Hepatitis </a:t>
            </a:r>
            <a:r>
              <a:rPr lang="en-US" altLang="en-US" sz="2400" dirty="0" smtClean="0">
                <a:latin typeface="B Optima Bold" charset="0"/>
              </a:rPr>
              <a:t>50-80</a:t>
            </a:r>
            <a:r>
              <a:rPr lang="en-US" altLang="en-US" sz="2400" dirty="0">
                <a:latin typeface="B Optima Bold" charset="0"/>
              </a:rPr>
              <a:t>%</a:t>
            </a:r>
          </a:p>
        </p:txBody>
      </p:sp>
      <p:grpSp>
        <p:nvGrpSpPr>
          <p:cNvPr id="4" name="Group 3"/>
          <p:cNvGrpSpPr/>
          <p:nvPr/>
        </p:nvGrpSpPr>
        <p:grpSpPr>
          <a:xfrm>
            <a:off x="1820598" y="1295400"/>
            <a:ext cx="4762500" cy="803276"/>
            <a:chOff x="1820598" y="2135187"/>
            <a:chExt cx="4762500" cy="803276"/>
          </a:xfrm>
        </p:grpSpPr>
        <p:grpSp>
          <p:nvGrpSpPr>
            <p:cNvPr id="99340" name="Group 12"/>
            <p:cNvGrpSpPr>
              <a:grpSpLocks/>
            </p:cNvGrpSpPr>
            <p:nvPr/>
          </p:nvGrpSpPr>
          <p:grpSpPr bwMode="auto">
            <a:xfrm>
              <a:off x="1820598" y="2362200"/>
              <a:ext cx="4762500" cy="576263"/>
              <a:chOff x="950" y="1521"/>
              <a:chExt cx="2250" cy="544"/>
            </a:xfrm>
          </p:grpSpPr>
          <p:sp>
            <p:nvSpPr>
              <p:cNvPr id="99341" name="Line 13"/>
              <p:cNvSpPr>
                <a:spLocks noChangeShapeType="1"/>
              </p:cNvSpPr>
              <p:nvPr/>
            </p:nvSpPr>
            <p:spPr bwMode="auto">
              <a:xfrm flipH="1">
                <a:off x="950" y="1521"/>
                <a:ext cx="790" cy="544"/>
              </a:xfrm>
              <a:prstGeom prst="line">
                <a:avLst/>
              </a:prstGeom>
              <a:noFill/>
              <a:ln w="25400">
                <a:solidFill>
                  <a:schemeClr val="tx1"/>
                </a:solidFill>
                <a:round/>
                <a:headEnd/>
                <a:tailEnd type="triangle" w="med" len="med"/>
              </a:ln>
              <a:effectLst/>
            </p:spPr>
            <p:txBody>
              <a:bodyPr wrap="none" anchor="ctr"/>
              <a:lstStyle/>
              <a:p>
                <a:endParaRPr lang="en-US"/>
              </a:p>
            </p:txBody>
          </p:sp>
          <p:sp>
            <p:nvSpPr>
              <p:cNvPr id="99342" name="Line 14"/>
              <p:cNvSpPr>
                <a:spLocks noChangeShapeType="1"/>
              </p:cNvSpPr>
              <p:nvPr/>
            </p:nvSpPr>
            <p:spPr bwMode="auto">
              <a:xfrm>
                <a:off x="1740" y="1531"/>
                <a:ext cx="1460" cy="534"/>
              </a:xfrm>
              <a:prstGeom prst="line">
                <a:avLst/>
              </a:prstGeom>
              <a:noFill/>
              <a:ln w="25400">
                <a:solidFill>
                  <a:schemeClr val="tx1"/>
                </a:solidFill>
                <a:round/>
                <a:headEnd/>
                <a:tailEnd type="triangle" w="med" len="med"/>
              </a:ln>
              <a:effectLst/>
            </p:spPr>
            <p:txBody>
              <a:bodyPr wrap="none" anchor="ctr"/>
              <a:lstStyle/>
              <a:p>
                <a:endParaRPr lang="en-US"/>
              </a:p>
            </p:txBody>
          </p:sp>
        </p:grpSp>
        <p:sp>
          <p:nvSpPr>
            <p:cNvPr id="99350" name="Line 22"/>
            <p:cNvSpPr>
              <a:spLocks noChangeShapeType="1"/>
            </p:cNvSpPr>
            <p:nvPr/>
          </p:nvSpPr>
          <p:spPr bwMode="auto">
            <a:xfrm flipV="1">
              <a:off x="3491341" y="2135187"/>
              <a:ext cx="0" cy="227013"/>
            </a:xfrm>
            <a:prstGeom prst="line">
              <a:avLst/>
            </a:prstGeom>
            <a:noFill/>
            <a:ln w="25400">
              <a:solidFill>
                <a:schemeClr val="tx1"/>
              </a:solidFill>
              <a:round/>
              <a:headEnd/>
              <a:tailEnd/>
            </a:ln>
            <a:effectLst/>
          </p:spPr>
          <p:txBody>
            <a:bodyPr wrap="none" anchor="ctr"/>
            <a:lstStyle/>
            <a:p>
              <a:endParaRPr lang="en-US"/>
            </a:p>
          </p:txBody>
        </p:sp>
      </p:grpSp>
      <p:sp>
        <p:nvSpPr>
          <p:cNvPr id="99352" name="Freeform 24"/>
          <p:cNvSpPr>
            <a:spLocks/>
          </p:cNvSpPr>
          <p:nvPr/>
        </p:nvSpPr>
        <p:spPr bwMode="auto">
          <a:xfrm>
            <a:off x="7057230" y="3962400"/>
            <a:ext cx="362745" cy="408157"/>
          </a:xfrm>
          <a:custGeom>
            <a:avLst/>
            <a:gdLst/>
            <a:ahLst/>
            <a:cxnLst>
              <a:cxn ang="0">
                <a:pos x="265" y="35"/>
              </a:cxn>
              <a:cxn ang="0">
                <a:pos x="248" y="17"/>
              </a:cxn>
              <a:cxn ang="0">
                <a:pos x="231" y="9"/>
              </a:cxn>
              <a:cxn ang="0">
                <a:pos x="214" y="0"/>
              </a:cxn>
              <a:cxn ang="0">
                <a:pos x="146" y="170"/>
              </a:cxn>
              <a:cxn ang="0">
                <a:pos x="94" y="0"/>
              </a:cxn>
              <a:cxn ang="0">
                <a:pos x="86" y="0"/>
              </a:cxn>
              <a:cxn ang="0">
                <a:pos x="69" y="9"/>
              </a:cxn>
              <a:cxn ang="0">
                <a:pos x="43" y="35"/>
              </a:cxn>
              <a:cxn ang="0">
                <a:pos x="0" y="303"/>
              </a:cxn>
              <a:cxn ang="0">
                <a:pos x="0" y="298"/>
              </a:cxn>
              <a:cxn ang="0">
                <a:pos x="69" y="298"/>
              </a:cxn>
              <a:cxn ang="0">
                <a:pos x="0" y="674"/>
              </a:cxn>
              <a:cxn ang="0">
                <a:pos x="94" y="674"/>
              </a:cxn>
              <a:cxn ang="0">
                <a:pos x="154" y="402"/>
              </a:cxn>
              <a:cxn ang="0">
                <a:pos x="197" y="674"/>
              </a:cxn>
              <a:cxn ang="0">
                <a:pos x="308" y="674"/>
              </a:cxn>
              <a:cxn ang="0">
                <a:pos x="240" y="298"/>
              </a:cxn>
              <a:cxn ang="0">
                <a:pos x="319" y="298"/>
              </a:cxn>
              <a:cxn ang="0">
                <a:pos x="265" y="35"/>
              </a:cxn>
            </a:cxnLst>
            <a:rect l="0" t="0" r="r" b="b"/>
            <a:pathLst>
              <a:path w="320" h="675">
                <a:moveTo>
                  <a:pt x="265" y="35"/>
                </a:moveTo>
                <a:lnTo>
                  <a:pt x="248" y="17"/>
                </a:lnTo>
                <a:lnTo>
                  <a:pt x="231" y="9"/>
                </a:lnTo>
                <a:lnTo>
                  <a:pt x="214" y="0"/>
                </a:lnTo>
                <a:lnTo>
                  <a:pt x="146" y="170"/>
                </a:lnTo>
                <a:lnTo>
                  <a:pt x="94" y="0"/>
                </a:lnTo>
                <a:lnTo>
                  <a:pt x="86" y="0"/>
                </a:lnTo>
                <a:lnTo>
                  <a:pt x="69" y="9"/>
                </a:lnTo>
                <a:lnTo>
                  <a:pt x="43" y="35"/>
                </a:lnTo>
                <a:lnTo>
                  <a:pt x="0" y="303"/>
                </a:lnTo>
                <a:lnTo>
                  <a:pt x="0" y="298"/>
                </a:lnTo>
                <a:lnTo>
                  <a:pt x="69" y="298"/>
                </a:lnTo>
                <a:lnTo>
                  <a:pt x="0" y="674"/>
                </a:lnTo>
                <a:lnTo>
                  <a:pt x="94" y="674"/>
                </a:lnTo>
                <a:lnTo>
                  <a:pt x="154" y="402"/>
                </a:lnTo>
                <a:lnTo>
                  <a:pt x="197" y="674"/>
                </a:lnTo>
                <a:lnTo>
                  <a:pt x="308" y="674"/>
                </a:lnTo>
                <a:lnTo>
                  <a:pt x="240" y="298"/>
                </a:lnTo>
                <a:lnTo>
                  <a:pt x="319" y="298"/>
                </a:lnTo>
                <a:lnTo>
                  <a:pt x="265" y="35"/>
                </a:lnTo>
              </a:path>
            </a:pathLst>
          </a:custGeom>
          <a:solidFill>
            <a:schemeClr val="tx1"/>
          </a:solidFill>
          <a:ln w="3175" cap="rnd" cmpd="sng">
            <a:solidFill>
              <a:schemeClr val="tx1"/>
            </a:solidFill>
            <a:prstDash val="solid"/>
            <a:round/>
            <a:headEnd type="none" w="med" len="med"/>
            <a:tailEnd type="none" w="med" len="med"/>
          </a:ln>
          <a:effectLst/>
        </p:spPr>
        <p:txBody>
          <a:bodyPr/>
          <a:lstStyle/>
          <a:p>
            <a:endParaRPr lang="en-US"/>
          </a:p>
        </p:txBody>
      </p:sp>
      <p:sp>
        <p:nvSpPr>
          <p:cNvPr id="99353" name="Oval 25"/>
          <p:cNvSpPr>
            <a:spLocks noChangeArrowheads="1"/>
          </p:cNvSpPr>
          <p:nvPr/>
        </p:nvSpPr>
        <p:spPr bwMode="auto">
          <a:xfrm>
            <a:off x="7154862" y="3854450"/>
            <a:ext cx="160338" cy="107950"/>
          </a:xfrm>
          <a:prstGeom prst="ellipse">
            <a:avLst/>
          </a:prstGeom>
          <a:noFill/>
          <a:ln w="25400">
            <a:solidFill>
              <a:schemeClr val="tx1"/>
            </a:solidFill>
            <a:round/>
            <a:headEnd/>
            <a:tailEnd/>
          </a:ln>
          <a:effectLst/>
        </p:spPr>
        <p:txBody>
          <a:bodyPr wrap="none" anchor="ctr"/>
          <a:lstStyle/>
          <a:p>
            <a:endParaRPr lang="en-US"/>
          </a:p>
        </p:txBody>
      </p:sp>
      <p:sp>
        <p:nvSpPr>
          <p:cNvPr id="99354" name="Freeform 26"/>
          <p:cNvSpPr>
            <a:spLocks/>
          </p:cNvSpPr>
          <p:nvPr/>
        </p:nvSpPr>
        <p:spPr bwMode="auto">
          <a:xfrm>
            <a:off x="914400" y="3461544"/>
            <a:ext cx="690563" cy="741987"/>
          </a:xfrm>
          <a:custGeom>
            <a:avLst/>
            <a:gdLst/>
            <a:ahLst/>
            <a:cxnLst>
              <a:cxn ang="0">
                <a:pos x="103" y="14"/>
              </a:cxn>
              <a:cxn ang="0">
                <a:pos x="97" y="7"/>
              </a:cxn>
              <a:cxn ang="0">
                <a:pos x="90" y="3"/>
              </a:cxn>
              <a:cxn ang="0">
                <a:pos x="83" y="0"/>
              </a:cxn>
              <a:cxn ang="0">
                <a:pos x="57" y="66"/>
              </a:cxn>
              <a:cxn ang="0">
                <a:pos x="37" y="0"/>
              </a:cxn>
              <a:cxn ang="0">
                <a:pos x="33" y="0"/>
              </a:cxn>
              <a:cxn ang="0">
                <a:pos x="27" y="3"/>
              </a:cxn>
              <a:cxn ang="0">
                <a:pos x="17" y="14"/>
              </a:cxn>
              <a:cxn ang="0">
                <a:pos x="0" y="118"/>
              </a:cxn>
              <a:cxn ang="0">
                <a:pos x="0" y="116"/>
              </a:cxn>
              <a:cxn ang="0">
                <a:pos x="27" y="116"/>
              </a:cxn>
              <a:cxn ang="0">
                <a:pos x="0" y="262"/>
              </a:cxn>
              <a:cxn ang="0">
                <a:pos x="37" y="262"/>
              </a:cxn>
              <a:cxn ang="0">
                <a:pos x="60" y="156"/>
              </a:cxn>
              <a:cxn ang="0">
                <a:pos x="77" y="262"/>
              </a:cxn>
              <a:cxn ang="0">
                <a:pos x="120" y="262"/>
              </a:cxn>
              <a:cxn ang="0">
                <a:pos x="93" y="116"/>
              </a:cxn>
              <a:cxn ang="0">
                <a:pos x="124" y="116"/>
              </a:cxn>
              <a:cxn ang="0">
                <a:pos x="103" y="14"/>
              </a:cxn>
            </a:cxnLst>
            <a:rect l="0" t="0" r="r" b="b"/>
            <a:pathLst>
              <a:path w="125" h="263">
                <a:moveTo>
                  <a:pt x="103" y="14"/>
                </a:moveTo>
                <a:lnTo>
                  <a:pt x="97" y="7"/>
                </a:lnTo>
                <a:lnTo>
                  <a:pt x="90" y="3"/>
                </a:lnTo>
                <a:lnTo>
                  <a:pt x="83" y="0"/>
                </a:lnTo>
                <a:lnTo>
                  <a:pt x="57" y="66"/>
                </a:lnTo>
                <a:lnTo>
                  <a:pt x="37" y="0"/>
                </a:lnTo>
                <a:lnTo>
                  <a:pt x="33" y="0"/>
                </a:lnTo>
                <a:lnTo>
                  <a:pt x="27" y="3"/>
                </a:lnTo>
                <a:lnTo>
                  <a:pt x="17" y="14"/>
                </a:lnTo>
                <a:lnTo>
                  <a:pt x="0" y="118"/>
                </a:lnTo>
                <a:lnTo>
                  <a:pt x="0" y="116"/>
                </a:lnTo>
                <a:lnTo>
                  <a:pt x="27" y="116"/>
                </a:lnTo>
                <a:lnTo>
                  <a:pt x="0" y="262"/>
                </a:lnTo>
                <a:lnTo>
                  <a:pt x="37" y="262"/>
                </a:lnTo>
                <a:lnTo>
                  <a:pt x="60" y="156"/>
                </a:lnTo>
                <a:lnTo>
                  <a:pt x="77" y="262"/>
                </a:lnTo>
                <a:lnTo>
                  <a:pt x="120" y="262"/>
                </a:lnTo>
                <a:lnTo>
                  <a:pt x="93" y="116"/>
                </a:lnTo>
                <a:lnTo>
                  <a:pt x="124" y="116"/>
                </a:lnTo>
                <a:lnTo>
                  <a:pt x="103" y="14"/>
                </a:lnTo>
              </a:path>
            </a:pathLst>
          </a:custGeom>
          <a:solidFill>
            <a:schemeClr val="tx1"/>
          </a:solidFill>
          <a:ln w="127000" cap="rnd" cmpd="sng">
            <a:noFill/>
            <a:prstDash val="solid"/>
            <a:round/>
            <a:headEnd type="none" w="med" len="med"/>
            <a:tailEnd type="none" w="med" len="med"/>
          </a:ln>
          <a:effectLst/>
        </p:spPr>
        <p:txBody>
          <a:bodyPr/>
          <a:lstStyle/>
          <a:p>
            <a:endParaRPr lang="en-US"/>
          </a:p>
        </p:txBody>
      </p:sp>
      <p:sp>
        <p:nvSpPr>
          <p:cNvPr id="99355" name="Oval 27"/>
          <p:cNvSpPr>
            <a:spLocks noChangeArrowheads="1"/>
          </p:cNvSpPr>
          <p:nvPr/>
        </p:nvSpPr>
        <p:spPr bwMode="auto">
          <a:xfrm>
            <a:off x="1143000" y="3310731"/>
            <a:ext cx="174231" cy="150813"/>
          </a:xfrm>
          <a:prstGeom prst="ellipse">
            <a:avLst/>
          </a:prstGeom>
          <a:noFill/>
          <a:ln w="12700">
            <a:solidFill>
              <a:schemeClr val="tx1"/>
            </a:solidFill>
            <a:round/>
            <a:headEnd/>
            <a:tailEnd/>
          </a:ln>
          <a:effectLst/>
        </p:spPr>
        <p:txBody>
          <a:bodyPr wrap="none" anchor="ctr"/>
          <a:lstStyle/>
          <a:p>
            <a:endParaRPr lang="en-US"/>
          </a:p>
        </p:txBody>
      </p:sp>
      <p:sp>
        <p:nvSpPr>
          <p:cNvPr id="36" name="Rectangle 8"/>
          <p:cNvSpPr>
            <a:spLocks noChangeArrowheads="1"/>
          </p:cNvSpPr>
          <p:nvPr/>
        </p:nvSpPr>
        <p:spPr bwMode="auto">
          <a:xfrm>
            <a:off x="846379" y="4229413"/>
            <a:ext cx="2204129" cy="459100"/>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2400" dirty="0">
                <a:latin typeface="B Optima Bold" charset="0"/>
              </a:rPr>
              <a:t>Stable </a:t>
            </a:r>
            <a:r>
              <a:rPr lang="en-US" altLang="en-US" sz="2400" dirty="0" smtClean="0">
                <a:latin typeface="B Optima Bold" charset="0"/>
              </a:rPr>
              <a:t>70-80%</a:t>
            </a:r>
            <a:endParaRPr lang="en-US" altLang="en-US" sz="2400" dirty="0">
              <a:latin typeface="B Optima Bold" charset="0"/>
            </a:endParaRPr>
          </a:p>
        </p:txBody>
      </p:sp>
      <p:sp>
        <p:nvSpPr>
          <p:cNvPr id="37" name="Rectangle 9"/>
          <p:cNvSpPr>
            <a:spLocks noChangeArrowheads="1"/>
          </p:cNvSpPr>
          <p:nvPr/>
        </p:nvSpPr>
        <p:spPr bwMode="auto">
          <a:xfrm>
            <a:off x="5911029" y="4343400"/>
            <a:ext cx="2547171" cy="459100"/>
          </a:xfrm>
          <a:prstGeom prst="rect">
            <a:avLst/>
          </a:prstGeom>
          <a:noFill/>
          <a:ln w="12700">
            <a:noFill/>
            <a:miter lim="800000"/>
            <a:headEnd/>
            <a:tailEnd/>
          </a:ln>
          <a:effectLst/>
        </p:spPr>
        <p:txBody>
          <a:bodyPr wrap="none" lIns="90487" tIns="44450" rIns="90487" bIns="44450">
            <a:spAutoFit/>
          </a:bodyPr>
          <a:lstStyle/>
          <a:p>
            <a:pPr algn="ctr" eaLnBrk="0" hangingPunct="0">
              <a:spcBef>
                <a:spcPct val="5000"/>
              </a:spcBef>
            </a:pPr>
            <a:r>
              <a:rPr lang="en-US" altLang="en-US" sz="2400" dirty="0">
                <a:latin typeface="B Optima Bold" charset="0"/>
              </a:rPr>
              <a:t>Cirrhosis </a:t>
            </a:r>
            <a:r>
              <a:rPr lang="en-US" altLang="en-US" sz="2400" dirty="0" smtClean="0">
                <a:latin typeface="B Optima Bold" charset="0"/>
              </a:rPr>
              <a:t>20-30%</a:t>
            </a:r>
            <a:endParaRPr lang="en-US" altLang="en-US" sz="2400" dirty="0">
              <a:latin typeface="B Optima Bold" charset="0"/>
            </a:endParaRPr>
          </a:p>
        </p:txBody>
      </p:sp>
      <p:sp>
        <p:nvSpPr>
          <p:cNvPr id="38" name="Line 15"/>
          <p:cNvSpPr>
            <a:spLocks noChangeShapeType="1"/>
          </p:cNvSpPr>
          <p:nvPr/>
        </p:nvSpPr>
        <p:spPr bwMode="auto">
          <a:xfrm>
            <a:off x="6127750" y="3189288"/>
            <a:ext cx="887413" cy="544512"/>
          </a:xfrm>
          <a:prstGeom prst="line">
            <a:avLst/>
          </a:prstGeom>
          <a:noFill/>
          <a:ln w="25400">
            <a:solidFill>
              <a:schemeClr val="tx1"/>
            </a:solidFill>
            <a:round/>
            <a:headEnd/>
            <a:tailEnd type="triangle" w="med" len="med"/>
          </a:ln>
          <a:effectLst/>
        </p:spPr>
        <p:txBody>
          <a:bodyPr wrap="none" anchor="ctr"/>
          <a:lstStyle/>
          <a:p>
            <a:endParaRPr lang="en-US"/>
          </a:p>
        </p:txBody>
      </p:sp>
      <p:sp>
        <p:nvSpPr>
          <p:cNvPr id="39" name="Line 16"/>
          <p:cNvSpPr>
            <a:spLocks noChangeShapeType="1"/>
          </p:cNvSpPr>
          <p:nvPr/>
        </p:nvSpPr>
        <p:spPr bwMode="auto">
          <a:xfrm flipH="1">
            <a:off x="2214563" y="3189288"/>
            <a:ext cx="3906837" cy="544512"/>
          </a:xfrm>
          <a:prstGeom prst="line">
            <a:avLst/>
          </a:prstGeom>
          <a:noFill/>
          <a:ln w="25400">
            <a:solidFill>
              <a:schemeClr val="tx1"/>
            </a:solidFill>
            <a:round/>
            <a:headEnd/>
            <a:tailEnd type="triangle" w="med" len="med"/>
          </a:ln>
          <a:effectLst/>
        </p:spPr>
        <p:txBody>
          <a:bodyPr wrap="none" anchor="ctr"/>
          <a:lstStyle/>
          <a:p>
            <a:endParaRPr lang="en-US"/>
          </a:p>
        </p:txBody>
      </p:sp>
      <p:sp>
        <p:nvSpPr>
          <p:cNvPr id="40" name="Line 21"/>
          <p:cNvSpPr>
            <a:spLocks noChangeShapeType="1"/>
          </p:cNvSpPr>
          <p:nvPr/>
        </p:nvSpPr>
        <p:spPr bwMode="auto">
          <a:xfrm>
            <a:off x="6138863" y="2613025"/>
            <a:ext cx="0" cy="573088"/>
          </a:xfrm>
          <a:prstGeom prst="line">
            <a:avLst/>
          </a:prstGeom>
          <a:noFill/>
          <a:ln w="25400">
            <a:solidFill>
              <a:schemeClr val="tx1"/>
            </a:solidFill>
            <a:round/>
            <a:headEnd/>
            <a:tailEnd/>
          </a:ln>
          <a:effectLst/>
        </p:spPr>
        <p:txBody>
          <a:bodyPr wrap="none" anchor="ctr"/>
          <a:lstStyle/>
          <a:p>
            <a:endParaRPr lang="en-US"/>
          </a:p>
        </p:txBody>
      </p:sp>
      <p:pic>
        <p:nvPicPr>
          <p:cNvPr id="48" name="Picture 47" descr="healthy liver pic.jpg"/>
          <p:cNvPicPr>
            <a:picLocks noGrp="1" noChangeAspect="1"/>
          </p:cNvPicPr>
          <p:nvPr isPhoto="1"/>
        </p:nvPicPr>
        <p:blipFill>
          <a:blip r:embed="rId3" cstate="print">
            <a:lum/>
          </a:blip>
          <a:stretch>
            <a:fillRect/>
          </a:stretch>
        </p:blipFill>
        <p:spPr>
          <a:xfrm>
            <a:off x="232175" y="5008654"/>
            <a:ext cx="2243660" cy="1796591"/>
          </a:xfrm>
          <a:prstGeom prst="rect">
            <a:avLst/>
          </a:prstGeom>
          <a:noFill/>
          <a:ln>
            <a:noFill/>
          </a:ln>
        </p:spPr>
      </p:pic>
      <p:pic>
        <p:nvPicPr>
          <p:cNvPr id="54" name="Picture 53" descr="cirrhosis-of-the-liver-picture.jpg"/>
          <p:cNvPicPr>
            <a:picLocks noChangeAspect="1"/>
          </p:cNvPicPr>
          <p:nvPr/>
        </p:nvPicPr>
        <p:blipFill>
          <a:blip r:embed="rId4" cstate="print"/>
          <a:stretch>
            <a:fillRect/>
          </a:stretch>
        </p:blipFill>
        <p:spPr>
          <a:xfrm>
            <a:off x="6138863" y="4979346"/>
            <a:ext cx="2390775" cy="1912620"/>
          </a:xfrm>
          <a:prstGeom prst="rect">
            <a:avLst/>
          </a:prstGeom>
        </p:spPr>
      </p:pic>
      <p:sp>
        <p:nvSpPr>
          <p:cNvPr id="55" name="Right Arrow 54"/>
          <p:cNvSpPr/>
          <p:nvPr/>
        </p:nvSpPr>
        <p:spPr>
          <a:xfrm>
            <a:off x="2448126" y="5439523"/>
            <a:ext cx="1579502" cy="820646"/>
          </a:xfrm>
          <a:prstGeom prst="rightArrow">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62400" y="6248400"/>
            <a:ext cx="684803" cy="523220"/>
          </a:xfrm>
          <a:prstGeom prst="rect">
            <a:avLst/>
          </a:prstGeom>
          <a:noFill/>
        </p:spPr>
        <p:txBody>
          <a:bodyPr wrap="none" rtlCol="0">
            <a:spAutoFit/>
          </a:bodyPr>
          <a:lstStyle/>
          <a:p>
            <a:r>
              <a:rPr lang="en-US" sz="2800" dirty="0" smtClean="0"/>
              <a:t>???</a:t>
            </a:r>
            <a:endParaRPr lang="en-US" sz="2800" dirty="0"/>
          </a:p>
        </p:txBody>
      </p:sp>
    </p:spTree>
    <p:extLst>
      <p:ext uri="{BB962C8B-B14F-4D97-AF65-F5344CB8AC3E}">
        <p14:creationId xmlns:p14="http://schemas.microsoft.com/office/powerpoint/2010/main" xmlns="" val="8477662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368 -0.0081 L 0.22986 -0.00255 " pathEditMode="relative" rAng="0" ptsTypes="AA">
                                      <p:cBhvr>
                                        <p:cTn id="6" dur="1000" fill="hold"/>
                                        <p:tgtEl>
                                          <p:spTgt spid="55"/>
                                        </p:tgtEl>
                                        <p:attrNameLst>
                                          <p:attrName>ppt_x</p:attrName>
                                          <p:attrName>ppt_y</p:attrName>
                                        </p:attrNameLst>
                                      </p:cBhvr>
                                      <p:rCtr x="13333"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282575"/>
            <a:ext cx="9144000" cy="1470025"/>
          </a:xfrm>
          <a:prstGeom prst="rect">
            <a:avLst/>
          </a:prstGeom>
          <a:noFill/>
          <a:ln w="9525">
            <a:noFill/>
            <a:miter lim="800000"/>
            <a:headEnd/>
            <a:tailEnd/>
          </a:ln>
        </p:spPr>
        <p:txBody>
          <a:bodyPr/>
          <a:lstStyle/>
          <a:p>
            <a:pPr algn="ctr"/>
            <a:r>
              <a:rPr lang="en-US" sz="3600" dirty="0" smtClean="0">
                <a:latin typeface="Calibri" pitchFamily="34" charset="0"/>
              </a:rPr>
              <a:t>Variation in </a:t>
            </a:r>
            <a:r>
              <a:rPr lang="en-US" sz="3600" dirty="0" err="1">
                <a:latin typeface="Calibri" pitchFamily="34" charset="0"/>
              </a:rPr>
              <a:t>PegIFN</a:t>
            </a:r>
            <a:r>
              <a:rPr lang="en-US" sz="3600" dirty="0">
                <a:latin typeface="Calibri" pitchFamily="34" charset="0"/>
              </a:rPr>
              <a:t> + ribavirin </a:t>
            </a:r>
            <a:r>
              <a:rPr lang="en-US" sz="3600" dirty="0" smtClean="0">
                <a:latin typeface="Calibri" pitchFamily="34" charset="0"/>
              </a:rPr>
              <a:t>treatment in HCV infection: a window into host genetics of HCV</a:t>
            </a:r>
            <a:endParaRPr lang="en-US" sz="3600" dirty="0">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65090818"/>
              </p:ext>
            </p:extLst>
          </p:nvPr>
        </p:nvGraphicFramePr>
        <p:xfrm>
          <a:off x="304800" y="1752600"/>
          <a:ext cx="8839200" cy="4876799"/>
        </p:xfrm>
        <a:graphic>
          <a:graphicData uri="http://schemas.openxmlformats.org/drawingml/2006/table">
            <a:tbl>
              <a:tblPr firstRow="1" bandRow="1">
                <a:tableStyleId>{5C22544A-7EE6-4342-B048-85BDC9FD1C3A}</a:tableStyleId>
              </a:tblPr>
              <a:tblGrid>
                <a:gridCol w="4419600"/>
                <a:gridCol w="4419600"/>
              </a:tblGrid>
              <a:tr h="737883">
                <a:tc>
                  <a:txBody>
                    <a:bodyPr/>
                    <a:lstStyle/>
                    <a:p>
                      <a:pPr algn="ctr"/>
                      <a:r>
                        <a:rPr lang="en-US" sz="3200" dirty="0" smtClean="0">
                          <a:solidFill>
                            <a:schemeClr val="tx1"/>
                          </a:solidFill>
                        </a:rPr>
                        <a:t>Efficacy</a:t>
                      </a:r>
                      <a:endParaRPr lang="en-US" sz="3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dirty="0" smtClean="0">
                          <a:solidFill>
                            <a:schemeClr val="tx1"/>
                          </a:solidFill>
                        </a:rPr>
                        <a:t>Adverse Effects</a:t>
                      </a:r>
                      <a:endParaRPr lang="en-US" sz="3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849970">
                <a:tc>
                  <a:txBody>
                    <a:bodyPr/>
                    <a:lstStyle/>
                    <a:p>
                      <a:r>
                        <a:rPr lang="en-US" sz="2800" dirty="0" smtClean="0">
                          <a:solidFill>
                            <a:schemeClr val="tx1"/>
                          </a:solidFill>
                        </a:rPr>
                        <a:t>•</a:t>
                      </a:r>
                      <a:r>
                        <a:rPr lang="en-US" sz="2800" baseline="0" dirty="0" smtClean="0">
                          <a:solidFill>
                            <a:schemeClr val="tx1"/>
                          </a:solidFill>
                        </a:rPr>
                        <a:t> </a:t>
                      </a:r>
                      <a:r>
                        <a:rPr lang="en-US" sz="2800" dirty="0" smtClean="0">
                          <a:solidFill>
                            <a:schemeClr val="tx1"/>
                          </a:solidFill>
                        </a:rPr>
                        <a:t>Only 40-50% of patients with genotype 1 HCV show</a:t>
                      </a:r>
                      <a:r>
                        <a:rPr lang="en-US" sz="2800" baseline="0" dirty="0" smtClean="0">
                          <a:solidFill>
                            <a:schemeClr val="tx1"/>
                          </a:solidFill>
                        </a:rPr>
                        <a:t> sustained </a:t>
                      </a:r>
                      <a:r>
                        <a:rPr lang="en-US" sz="2800" baseline="0" dirty="0" err="1" smtClean="0">
                          <a:solidFill>
                            <a:schemeClr val="tx1"/>
                          </a:solidFill>
                        </a:rPr>
                        <a:t>virological</a:t>
                      </a:r>
                      <a:r>
                        <a:rPr lang="en-US" sz="2800" baseline="0" dirty="0" smtClean="0">
                          <a:solidFill>
                            <a:schemeClr val="tx1"/>
                          </a:solidFill>
                        </a:rPr>
                        <a:t> response (SVR)</a:t>
                      </a:r>
                      <a:endParaRPr lang="en-US" sz="28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dirty="0" smtClean="0">
                          <a:solidFill>
                            <a:schemeClr val="tx1"/>
                          </a:solidFill>
                        </a:rPr>
                        <a:t>• </a:t>
                      </a:r>
                      <a:r>
                        <a:rPr lang="en-US" sz="2700" dirty="0" smtClean="0">
                          <a:solidFill>
                            <a:schemeClr val="tx1"/>
                          </a:solidFill>
                        </a:rPr>
                        <a:t>Long,</a:t>
                      </a:r>
                      <a:r>
                        <a:rPr lang="en-US" sz="2700" baseline="0" dirty="0" smtClean="0">
                          <a:solidFill>
                            <a:schemeClr val="tx1"/>
                          </a:solidFill>
                        </a:rPr>
                        <a:t> arduous course of treatment (48 week regimen)</a:t>
                      </a:r>
                      <a:endParaRPr lang="en-US" sz="27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288946">
                <a:tc>
                  <a:txBody>
                    <a:bodyPr/>
                    <a:lstStyle/>
                    <a:p>
                      <a:r>
                        <a:rPr lang="en-US" sz="2800" dirty="0" smtClean="0">
                          <a:solidFill>
                            <a:schemeClr val="tx1"/>
                          </a:solidFill>
                        </a:rPr>
                        <a:t>• Treatment</a:t>
                      </a:r>
                      <a:r>
                        <a:rPr lang="en-US" sz="2800" baseline="0" dirty="0" smtClean="0">
                          <a:solidFill>
                            <a:schemeClr val="tx1"/>
                          </a:solidFill>
                        </a:rPr>
                        <a:t> is over 2X more effective in groups of European vs. African descent with genotype 1 HCV</a:t>
                      </a:r>
                      <a:endParaRPr 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smtClean="0">
                          <a:solidFill>
                            <a:schemeClr val="tx1"/>
                          </a:solidFill>
                        </a:rPr>
                        <a:t>• Treatment</a:t>
                      </a:r>
                      <a:r>
                        <a:rPr lang="en-US" sz="2800" baseline="0" dirty="0" smtClean="0">
                          <a:solidFill>
                            <a:schemeClr val="tx1"/>
                          </a:solidFill>
                        </a:rPr>
                        <a:t> limiting adverse effects including anemia</a:t>
                      </a:r>
                      <a:endParaRPr 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852229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22363" y="1752600"/>
            <a:ext cx="6650037" cy="646113"/>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dirty="0">
                <a:solidFill>
                  <a:srgbClr val="1F497D">
                    <a:lumMod val="50000"/>
                  </a:srgbClr>
                </a:solidFill>
              </a:rPr>
              <a:t>Genome-wide genotyping of:</a:t>
            </a:r>
          </a:p>
          <a:p>
            <a:pPr algn="ctr">
              <a:defRPr/>
            </a:pPr>
            <a:r>
              <a:rPr lang="en-US" dirty="0">
                <a:solidFill>
                  <a:srgbClr val="1F497D">
                    <a:lumMod val="50000"/>
                  </a:srgbClr>
                </a:solidFill>
              </a:rPr>
              <a:t>1604 IDEAL participants + 67 participants from Muir et al., 2004</a:t>
            </a:r>
          </a:p>
        </p:txBody>
      </p:sp>
      <p:sp>
        <p:nvSpPr>
          <p:cNvPr id="20" name="Down Arrow 19"/>
          <p:cNvSpPr/>
          <p:nvPr/>
        </p:nvSpPr>
        <p:spPr>
          <a:xfrm>
            <a:off x="2438400" y="2590800"/>
            <a:ext cx="457200" cy="271463"/>
          </a:xfrm>
          <a:prstGeom prst="down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rgbClr val="FFFFFF"/>
              </a:solidFill>
            </a:endParaRPr>
          </a:p>
        </p:txBody>
      </p:sp>
      <p:sp>
        <p:nvSpPr>
          <p:cNvPr id="16388" name="TextBox 20"/>
          <p:cNvSpPr txBox="1">
            <a:spLocks noChangeArrowheads="1"/>
          </p:cNvSpPr>
          <p:nvPr/>
        </p:nvSpPr>
        <p:spPr bwMode="auto">
          <a:xfrm>
            <a:off x="2971800" y="2557463"/>
            <a:ext cx="5029200" cy="338137"/>
          </a:xfrm>
          <a:prstGeom prst="rect">
            <a:avLst/>
          </a:prstGeom>
          <a:noFill/>
          <a:ln w="9525">
            <a:noFill/>
            <a:miter lim="800000"/>
            <a:headEnd/>
            <a:tailEnd/>
          </a:ln>
        </p:spPr>
        <p:txBody>
          <a:bodyPr>
            <a:spAutoFit/>
          </a:bodyPr>
          <a:lstStyle/>
          <a:p>
            <a:r>
              <a:rPr lang="en-US" sz="1600" dirty="0"/>
              <a:t>Exclude samples not matching phenotype criteria</a:t>
            </a:r>
          </a:p>
        </p:txBody>
      </p:sp>
      <p:sp>
        <p:nvSpPr>
          <p:cNvPr id="16389" name="Title 1"/>
          <p:cNvSpPr txBox="1">
            <a:spLocks/>
          </p:cNvSpPr>
          <p:nvPr/>
        </p:nvSpPr>
        <p:spPr bwMode="auto">
          <a:xfrm>
            <a:off x="-152400" y="0"/>
            <a:ext cx="9144000" cy="914400"/>
          </a:xfrm>
          <a:prstGeom prst="rect">
            <a:avLst/>
          </a:prstGeom>
          <a:noFill/>
          <a:ln w="9525">
            <a:noFill/>
            <a:miter lim="800000"/>
            <a:headEnd/>
            <a:tailEnd/>
          </a:ln>
        </p:spPr>
        <p:txBody>
          <a:bodyPr/>
          <a:lstStyle/>
          <a:p>
            <a:pPr algn="ctr"/>
            <a:r>
              <a:rPr lang="en-US" sz="3200" dirty="0">
                <a:latin typeface="Calibri" pitchFamily="34" charset="0"/>
              </a:rPr>
              <a:t>Genome-wide association study for predictors of treatment response in the IDEAL trial</a:t>
            </a:r>
          </a:p>
          <a:p>
            <a:pPr algn="ctr"/>
            <a:endParaRPr lang="en-US" sz="3200" dirty="0">
              <a:latin typeface="Calibri" pitchFamily="34" charset="0"/>
            </a:endParaRPr>
          </a:p>
          <a:p>
            <a:pPr algn="ctr"/>
            <a:endParaRPr lang="en-US" sz="3200" dirty="0">
              <a:latin typeface="Calibri" pitchFamily="34" charset="0"/>
            </a:endParaRPr>
          </a:p>
        </p:txBody>
      </p:sp>
      <p:sp>
        <p:nvSpPr>
          <p:cNvPr id="23" name="TextBox 22"/>
          <p:cNvSpPr txBox="1"/>
          <p:nvPr/>
        </p:nvSpPr>
        <p:spPr>
          <a:xfrm>
            <a:off x="1066800" y="2971800"/>
            <a:ext cx="6705600" cy="381000"/>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dirty="0">
                <a:solidFill>
                  <a:srgbClr val="1F497D">
                    <a:lumMod val="50000"/>
                  </a:srgbClr>
                </a:solidFill>
              </a:rPr>
              <a:t>1615 samples included in subsequent analyses</a:t>
            </a:r>
          </a:p>
        </p:txBody>
      </p:sp>
      <p:sp>
        <p:nvSpPr>
          <p:cNvPr id="16391" name="TextBox 23"/>
          <p:cNvSpPr txBox="1">
            <a:spLocks noChangeArrowheads="1"/>
          </p:cNvSpPr>
          <p:nvPr/>
        </p:nvSpPr>
        <p:spPr bwMode="auto">
          <a:xfrm>
            <a:off x="2971800" y="3389313"/>
            <a:ext cx="6172200" cy="585787"/>
          </a:xfrm>
          <a:prstGeom prst="rect">
            <a:avLst/>
          </a:prstGeom>
          <a:noFill/>
          <a:ln w="9525">
            <a:noFill/>
            <a:miter lim="800000"/>
            <a:headEnd/>
            <a:tailEnd/>
          </a:ln>
        </p:spPr>
        <p:txBody>
          <a:bodyPr>
            <a:spAutoFit/>
          </a:bodyPr>
          <a:lstStyle/>
          <a:p>
            <a:r>
              <a:rPr lang="en-US" sz="1600" dirty="0"/>
              <a:t>Exclude samples not meeting treatment compliance and quality control criteria: gender specification, cryptic relatedness, …</a:t>
            </a:r>
          </a:p>
        </p:txBody>
      </p:sp>
      <p:sp>
        <p:nvSpPr>
          <p:cNvPr id="25" name="TextBox 24"/>
          <p:cNvSpPr txBox="1"/>
          <p:nvPr/>
        </p:nvSpPr>
        <p:spPr>
          <a:xfrm>
            <a:off x="1066800" y="3962400"/>
            <a:ext cx="6705600" cy="646113"/>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b="1" dirty="0">
                <a:solidFill>
                  <a:srgbClr val="1F497D">
                    <a:lumMod val="50000"/>
                  </a:srgbClr>
                </a:solidFill>
              </a:rPr>
              <a:t>1137 samples included in analysis for association with treatment response, concentrating on sustained virological response (SVR)</a:t>
            </a:r>
          </a:p>
        </p:txBody>
      </p:sp>
      <p:sp>
        <p:nvSpPr>
          <p:cNvPr id="26" name="Down Arrow 25"/>
          <p:cNvSpPr/>
          <p:nvPr/>
        </p:nvSpPr>
        <p:spPr>
          <a:xfrm>
            <a:off x="2378075" y="3552825"/>
            <a:ext cx="517525" cy="257175"/>
          </a:xfrm>
          <a:prstGeom prst="down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u="sng">
              <a:solidFill>
                <a:srgbClr val="FFFFFF"/>
              </a:solidFill>
            </a:endParaRPr>
          </a:p>
        </p:txBody>
      </p:sp>
      <p:sp>
        <p:nvSpPr>
          <p:cNvPr id="12" name="Rectangle 11"/>
          <p:cNvSpPr/>
          <p:nvPr/>
        </p:nvSpPr>
        <p:spPr>
          <a:xfrm>
            <a:off x="1066800" y="5526088"/>
            <a:ext cx="6781800" cy="646112"/>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defRPr/>
            </a:pPr>
            <a:r>
              <a:rPr lang="en-US" dirty="0">
                <a:solidFill>
                  <a:srgbClr val="1F497D">
                    <a:lumMod val="50000"/>
                  </a:srgbClr>
                </a:solidFill>
              </a:rPr>
              <a:t>A series of quality control steps resulted in 565,759 polymorphisms for the association tests. </a:t>
            </a:r>
          </a:p>
        </p:txBody>
      </p:sp>
      <p:sp>
        <p:nvSpPr>
          <p:cNvPr id="13" name="TextBox 12"/>
          <p:cNvSpPr txBox="1"/>
          <p:nvPr/>
        </p:nvSpPr>
        <p:spPr>
          <a:xfrm>
            <a:off x="1143000" y="1066800"/>
            <a:ext cx="2209800" cy="369888"/>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b="1" dirty="0">
                <a:solidFill>
                  <a:srgbClr val="1F497D">
                    <a:lumMod val="50000"/>
                  </a:srgbClr>
                </a:solidFill>
              </a:rPr>
              <a:t>Sample populations</a:t>
            </a:r>
          </a:p>
        </p:txBody>
      </p:sp>
      <p:sp>
        <p:nvSpPr>
          <p:cNvPr id="14" name="Rectangle 13"/>
          <p:cNvSpPr/>
          <p:nvPr/>
        </p:nvSpPr>
        <p:spPr>
          <a:xfrm>
            <a:off x="1066800" y="4800600"/>
            <a:ext cx="762000" cy="369888"/>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defRPr/>
            </a:pPr>
            <a:r>
              <a:rPr lang="en-US" b="1" dirty="0">
                <a:solidFill>
                  <a:srgbClr val="1F497D">
                    <a:lumMod val="50000"/>
                  </a:srgbClr>
                </a:solidFill>
              </a:rPr>
              <a:t>SNPs</a:t>
            </a:r>
          </a:p>
        </p:txBody>
      </p:sp>
    </p:spTree>
    <p:extLst>
      <p:ext uri="{BB962C8B-B14F-4D97-AF65-F5344CB8AC3E}">
        <p14:creationId xmlns:p14="http://schemas.microsoft.com/office/powerpoint/2010/main" xmlns="" val="16404695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195" name="Title 1"/>
          <p:cNvSpPr txBox="1">
            <a:spLocks/>
          </p:cNvSpPr>
          <p:nvPr/>
        </p:nvSpPr>
        <p:spPr bwMode="auto">
          <a:xfrm>
            <a:off x="76200" y="228600"/>
            <a:ext cx="8915400" cy="1066800"/>
          </a:xfrm>
          <a:prstGeom prst="rect">
            <a:avLst/>
          </a:prstGeom>
          <a:noFill/>
          <a:ln w="9525">
            <a:noFill/>
            <a:miter lim="800000"/>
            <a:headEnd/>
            <a:tailEnd/>
          </a:ln>
        </p:spPr>
        <p:txBody>
          <a:bodyPr/>
          <a:lstStyle/>
          <a:p>
            <a:pPr algn="ctr"/>
            <a:r>
              <a:rPr lang="en-US" sz="3200" dirty="0"/>
              <a:t>rs12979860  on chromosome 19 </a:t>
            </a:r>
          </a:p>
          <a:p>
            <a:pPr algn="ctr"/>
            <a:r>
              <a:rPr lang="en-US" sz="3200" dirty="0"/>
              <a:t>is strongly associated with SVR</a:t>
            </a:r>
          </a:p>
          <a:p>
            <a:pPr algn="r"/>
            <a:endParaRPr lang="en-US" sz="3200" dirty="0"/>
          </a:p>
          <a:p>
            <a:pPr algn="r"/>
            <a:endParaRPr lang="en-US" sz="3200" dirty="0"/>
          </a:p>
        </p:txBody>
      </p:sp>
      <p:sp>
        <p:nvSpPr>
          <p:cNvPr id="8196" name="Rectangle 4"/>
          <p:cNvSpPr>
            <a:spLocks noChangeArrowheads="1"/>
          </p:cNvSpPr>
          <p:nvPr/>
        </p:nvSpPr>
        <p:spPr bwMode="auto">
          <a:xfrm>
            <a:off x="-387350" y="-204788"/>
            <a:ext cx="0" cy="0"/>
          </a:xfrm>
          <a:prstGeom prst="rect">
            <a:avLst/>
          </a:prstGeom>
          <a:solidFill>
            <a:schemeClr val="accent1"/>
          </a:solidFill>
          <a:ln w="9525">
            <a:solidFill>
              <a:schemeClr val="tx1"/>
            </a:solidFill>
            <a:miter lim="800000"/>
            <a:headEnd/>
            <a:tailEnd/>
          </a:ln>
        </p:spPr>
        <p:txBody>
          <a:bodyPr/>
          <a:lstStyle/>
          <a:p>
            <a:endParaRPr lang="en-US"/>
          </a:p>
        </p:txBody>
      </p:sp>
      <p:sp>
        <p:nvSpPr>
          <p:cNvPr id="5" name="TextBox 17"/>
          <p:cNvSpPr txBox="1">
            <a:spLocks noChangeArrowheads="1"/>
          </p:cNvSpPr>
          <p:nvPr/>
        </p:nvSpPr>
        <p:spPr bwMode="auto">
          <a:xfrm>
            <a:off x="527050" y="1139825"/>
            <a:ext cx="265113" cy="369888"/>
          </a:xfrm>
          <a:prstGeom prst="rect">
            <a:avLst/>
          </a:prstGeom>
          <a:noFill/>
          <a:ln w="9525">
            <a:noFill/>
            <a:miter lim="800000"/>
            <a:headEnd/>
            <a:tailEnd/>
          </a:ln>
        </p:spPr>
        <p:txBody>
          <a:bodyPr wrap="none">
            <a:spAutoFit/>
          </a:bodyPr>
          <a:lstStyle/>
          <a:p>
            <a:pPr>
              <a:buFont typeface="Arial" pitchFamily="34" charset="0"/>
              <a:buChar char="•"/>
            </a:pPr>
            <a:endParaRPr lang="en-US"/>
          </a:p>
        </p:txBody>
      </p:sp>
      <p:pic>
        <p:nvPicPr>
          <p:cNvPr id="6" name="Picture 5" descr="SVR_asCommented.png"/>
          <p:cNvPicPr>
            <a:picLocks noChangeAspect="1"/>
          </p:cNvPicPr>
          <p:nvPr/>
        </p:nvPicPr>
        <p:blipFill>
          <a:blip r:embed="rId3" cstate="print"/>
          <a:srcRect/>
          <a:stretch>
            <a:fillRect/>
          </a:stretch>
        </p:blipFill>
        <p:spPr bwMode="auto">
          <a:xfrm>
            <a:off x="1524000" y="1752600"/>
            <a:ext cx="5410200" cy="4837113"/>
          </a:xfrm>
          <a:prstGeom prst="rect">
            <a:avLst/>
          </a:prstGeom>
          <a:noFill/>
          <a:ln w="9525">
            <a:noFill/>
            <a:miter lim="800000"/>
            <a:headEnd/>
            <a:tailEnd/>
          </a:ln>
        </p:spPr>
      </p:pic>
      <p:sp>
        <p:nvSpPr>
          <p:cNvPr id="7" name="Rectangle 6"/>
          <p:cNvSpPr/>
          <p:nvPr/>
        </p:nvSpPr>
        <p:spPr>
          <a:xfrm>
            <a:off x="1143000" y="2819400"/>
            <a:ext cx="60960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295400" y="4876800"/>
            <a:ext cx="6096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1" name="TextBox 8"/>
          <p:cNvSpPr txBox="1">
            <a:spLocks noChangeArrowheads="1"/>
          </p:cNvSpPr>
          <p:nvPr/>
        </p:nvSpPr>
        <p:spPr bwMode="auto">
          <a:xfrm>
            <a:off x="6457950" y="6488113"/>
            <a:ext cx="2499210" cy="369332"/>
          </a:xfrm>
          <a:prstGeom prst="rect">
            <a:avLst/>
          </a:prstGeom>
          <a:noFill/>
          <a:ln w="9525">
            <a:noFill/>
            <a:miter lim="800000"/>
            <a:headEnd/>
            <a:tailEnd/>
          </a:ln>
        </p:spPr>
        <p:txBody>
          <a:bodyPr wrap="none">
            <a:spAutoFit/>
          </a:bodyPr>
          <a:lstStyle/>
          <a:p>
            <a:r>
              <a:rPr lang="en-US" dirty="0"/>
              <a:t>Ge D. </a:t>
            </a:r>
            <a:r>
              <a:rPr lang="en-US" i="1" dirty="0"/>
              <a:t>et </a:t>
            </a:r>
            <a:r>
              <a:rPr lang="en-US" i="1" dirty="0" smtClean="0"/>
              <a:t>al.</a:t>
            </a:r>
            <a:r>
              <a:rPr lang="en-US" dirty="0" smtClean="0"/>
              <a:t>, </a:t>
            </a:r>
            <a:r>
              <a:rPr lang="en-US" i="1" dirty="0"/>
              <a:t>Nature</a:t>
            </a:r>
            <a:r>
              <a:rPr lang="en-US" dirty="0"/>
              <a:t> 2009</a:t>
            </a:r>
          </a:p>
        </p:txBody>
      </p:sp>
    </p:spTree>
    <p:extLst>
      <p:ext uri="{BB962C8B-B14F-4D97-AF65-F5344CB8AC3E}">
        <p14:creationId xmlns:p14="http://schemas.microsoft.com/office/powerpoint/2010/main" xmlns="" val="28402968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ar_Pie_combined_SVR"/>
          <p:cNvPicPr>
            <a:picLocks noChangeAspect="1" noChangeArrowheads="1"/>
          </p:cNvPicPr>
          <p:nvPr/>
        </p:nvPicPr>
        <p:blipFill>
          <a:blip r:embed="rId3" cstate="print"/>
          <a:srcRect/>
          <a:stretch>
            <a:fillRect/>
          </a:stretch>
        </p:blipFill>
        <p:spPr bwMode="auto">
          <a:xfrm>
            <a:off x="1216025" y="1076325"/>
            <a:ext cx="6251575" cy="5576888"/>
          </a:xfrm>
          <a:prstGeom prst="rect">
            <a:avLst/>
          </a:prstGeom>
          <a:noFill/>
          <a:ln w="9525">
            <a:noFill/>
            <a:miter lim="800000"/>
            <a:headEnd/>
            <a:tailEnd/>
          </a:ln>
        </p:spPr>
      </p:pic>
      <p:sp>
        <p:nvSpPr>
          <p:cNvPr id="3" name="Rectangle 2"/>
          <p:cNvSpPr/>
          <p:nvPr/>
        </p:nvSpPr>
        <p:spPr>
          <a:xfrm>
            <a:off x="3937000" y="5711825"/>
            <a:ext cx="1484313" cy="4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84" name="Title 1"/>
          <p:cNvSpPr txBox="1">
            <a:spLocks/>
          </p:cNvSpPr>
          <p:nvPr/>
        </p:nvSpPr>
        <p:spPr bwMode="auto">
          <a:xfrm>
            <a:off x="228600" y="76200"/>
            <a:ext cx="8610600" cy="990600"/>
          </a:xfrm>
          <a:prstGeom prst="rect">
            <a:avLst/>
          </a:prstGeom>
          <a:noFill/>
          <a:ln w="9525">
            <a:noFill/>
            <a:miter lim="800000"/>
            <a:headEnd/>
            <a:tailEnd/>
          </a:ln>
        </p:spPr>
        <p:txBody>
          <a:bodyPr/>
          <a:lstStyle/>
          <a:p>
            <a:pPr algn="ctr"/>
            <a:r>
              <a:rPr lang="en-US" sz="2800" dirty="0">
                <a:solidFill>
                  <a:srgbClr val="000000"/>
                </a:solidFill>
                <a:latin typeface="Calibri" pitchFamily="34" charset="0"/>
              </a:rPr>
              <a:t>CC genotype at rs12979860 associates with a 2-3 fold greater rate of SVR than CT/TT genotype</a:t>
            </a:r>
          </a:p>
          <a:p>
            <a:pPr algn="ctr"/>
            <a:endParaRPr lang="en-US" sz="2800" b="1" dirty="0">
              <a:solidFill>
                <a:srgbClr val="000000"/>
              </a:solidFill>
              <a:latin typeface="Calibri" pitchFamily="34" charset="0"/>
            </a:endParaRPr>
          </a:p>
          <a:p>
            <a:pPr algn="ctr"/>
            <a:endParaRPr lang="en-US" sz="2800" b="1" dirty="0">
              <a:solidFill>
                <a:srgbClr val="000000"/>
              </a:solidFill>
              <a:latin typeface="Calibri" pitchFamily="34" charset="0"/>
            </a:endParaRPr>
          </a:p>
        </p:txBody>
      </p:sp>
      <p:sp>
        <p:nvSpPr>
          <p:cNvPr id="9" name="Oval 8"/>
          <p:cNvSpPr/>
          <p:nvPr/>
        </p:nvSpPr>
        <p:spPr>
          <a:xfrm>
            <a:off x="4114800" y="2438400"/>
            <a:ext cx="6096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Oval 9"/>
          <p:cNvSpPr/>
          <p:nvPr/>
        </p:nvSpPr>
        <p:spPr>
          <a:xfrm>
            <a:off x="1981200" y="3200400"/>
            <a:ext cx="6096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 name="Group 3"/>
          <p:cNvGrpSpPr>
            <a:grpSpLocks/>
          </p:cNvGrpSpPr>
          <p:nvPr/>
        </p:nvGrpSpPr>
        <p:grpSpPr bwMode="auto">
          <a:xfrm>
            <a:off x="76200" y="6191250"/>
            <a:ext cx="9067800" cy="666750"/>
            <a:chOff x="76200" y="6191076"/>
            <a:chExt cx="9067800" cy="666924"/>
          </a:xfrm>
        </p:grpSpPr>
        <p:pic>
          <p:nvPicPr>
            <p:cNvPr id="12" name="Picture 2" descr="Y:\CHGV Stuff\Logo\JPEGS\Hi Res\CHGV_hires.jpg"/>
            <p:cNvPicPr>
              <a:picLocks noChangeAspect="1" noChangeArrowheads="1"/>
            </p:cNvPicPr>
            <p:nvPr/>
          </p:nvPicPr>
          <p:blipFill>
            <a:blip r:embed="rId4" cstate="print"/>
            <a:srcRect/>
            <a:stretch>
              <a:fillRect/>
            </a:stretch>
          </p:blipFill>
          <p:spPr bwMode="auto">
            <a:xfrm>
              <a:off x="7391400" y="6232072"/>
              <a:ext cx="1752600" cy="625928"/>
            </a:xfrm>
            <a:prstGeom prst="rect">
              <a:avLst/>
            </a:prstGeom>
            <a:noFill/>
            <a:ln w="9525">
              <a:noFill/>
              <a:miter lim="800000"/>
              <a:headEnd/>
              <a:tailEnd/>
            </a:ln>
          </p:spPr>
        </p:pic>
        <p:pic>
          <p:nvPicPr>
            <p:cNvPr id="13" name="Picture 2" descr="C:\Users\Darcy\Desktop\SOM logo.png"/>
            <p:cNvPicPr>
              <a:picLocks noChangeAspect="1" noChangeArrowheads="1"/>
            </p:cNvPicPr>
            <p:nvPr/>
          </p:nvPicPr>
          <p:blipFill>
            <a:blip r:embed="rId5" cstate="print"/>
            <a:srcRect/>
            <a:stretch>
              <a:fillRect/>
            </a:stretch>
          </p:blipFill>
          <p:spPr bwMode="auto">
            <a:xfrm>
              <a:off x="76200" y="6191076"/>
              <a:ext cx="2438400" cy="514524"/>
            </a:xfrm>
            <a:prstGeom prst="rect">
              <a:avLst/>
            </a:prstGeom>
            <a:noFill/>
            <a:ln w="9525">
              <a:noFill/>
              <a:miter lim="800000"/>
              <a:headEnd/>
              <a:tailEnd/>
            </a:ln>
          </p:spPr>
        </p:pic>
      </p:grpSp>
      <p:sp>
        <p:nvSpPr>
          <p:cNvPr id="14" name="TextBox 13"/>
          <p:cNvSpPr txBox="1"/>
          <p:nvPr/>
        </p:nvSpPr>
        <p:spPr>
          <a:xfrm>
            <a:off x="228600" y="5029200"/>
            <a:ext cx="1600200" cy="646331"/>
          </a:xfrm>
          <a:prstGeom prst="rect">
            <a:avLst/>
          </a:prstGeom>
          <a:noFill/>
        </p:spPr>
        <p:txBody>
          <a:bodyPr wrap="square" rtlCol="0">
            <a:spAutoFit/>
          </a:bodyPr>
          <a:lstStyle/>
          <a:p>
            <a:r>
              <a:rPr lang="en-US" dirty="0" smtClean="0">
                <a:solidFill>
                  <a:schemeClr val="bg1"/>
                </a:solidFill>
              </a:rPr>
              <a:t>Ge D. </a:t>
            </a:r>
            <a:r>
              <a:rPr lang="en-US" i="1" dirty="0" smtClean="0">
                <a:solidFill>
                  <a:schemeClr val="bg1"/>
                </a:solidFill>
              </a:rPr>
              <a:t>et al</a:t>
            </a:r>
            <a:r>
              <a:rPr lang="en-US" dirty="0" smtClean="0">
                <a:solidFill>
                  <a:schemeClr val="bg1"/>
                </a:solidFill>
              </a:rPr>
              <a:t>., </a:t>
            </a:r>
            <a:r>
              <a:rPr lang="en-US" i="1" dirty="0" smtClean="0">
                <a:solidFill>
                  <a:schemeClr val="bg1"/>
                </a:solidFill>
              </a:rPr>
              <a:t>Nature</a:t>
            </a:r>
            <a:r>
              <a:rPr lang="en-US" dirty="0" smtClean="0">
                <a:solidFill>
                  <a:schemeClr val="bg1"/>
                </a:solidFill>
              </a:rPr>
              <a:t> 2009</a:t>
            </a:r>
            <a:endParaRPr lang="en-US" dirty="0">
              <a:solidFill>
                <a:schemeClr val="bg1"/>
              </a:solidFill>
            </a:endParaRPr>
          </a:p>
        </p:txBody>
      </p:sp>
    </p:spTree>
    <p:extLst>
      <p:ext uri="{BB962C8B-B14F-4D97-AF65-F5344CB8AC3E}">
        <p14:creationId xmlns:p14="http://schemas.microsoft.com/office/powerpoint/2010/main" xmlns="" val="42325383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cstate="print"/>
          <a:srcRect/>
          <a:stretch>
            <a:fillRect/>
          </a:stretch>
        </p:blipFill>
        <p:spPr bwMode="auto">
          <a:xfrm>
            <a:off x="185738" y="273050"/>
            <a:ext cx="8653462" cy="3613150"/>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a:stretch>
            <a:fillRect/>
          </a:stretch>
        </p:blipFill>
        <p:spPr bwMode="auto">
          <a:xfrm>
            <a:off x="2133600" y="3900488"/>
            <a:ext cx="4902200" cy="2957512"/>
          </a:xfrm>
          <a:prstGeom prst="rect">
            <a:avLst/>
          </a:prstGeom>
          <a:noFill/>
          <a:ln w="9525">
            <a:noFill/>
            <a:miter lim="800000"/>
            <a:headEnd/>
            <a:tailEnd/>
          </a:ln>
        </p:spPr>
      </p:pic>
      <p:grpSp>
        <p:nvGrpSpPr>
          <p:cNvPr id="5" name="Group 3"/>
          <p:cNvGrpSpPr>
            <a:grpSpLocks/>
          </p:cNvGrpSpPr>
          <p:nvPr/>
        </p:nvGrpSpPr>
        <p:grpSpPr bwMode="auto">
          <a:xfrm>
            <a:off x="76200" y="6191250"/>
            <a:ext cx="9067800" cy="666750"/>
            <a:chOff x="76200" y="6191076"/>
            <a:chExt cx="9067800" cy="666924"/>
          </a:xfrm>
        </p:grpSpPr>
        <p:pic>
          <p:nvPicPr>
            <p:cNvPr id="6" name="Picture 2" descr="Y:\CHGV Stuff\Logo\JPEGS\Hi Res\CHGV_hires.jpg"/>
            <p:cNvPicPr>
              <a:picLocks noChangeAspect="1" noChangeArrowheads="1"/>
            </p:cNvPicPr>
            <p:nvPr/>
          </p:nvPicPr>
          <p:blipFill>
            <a:blip r:embed="rId4" cstate="print"/>
            <a:srcRect/>
            <a:stretch>
              <a:fillRect/>
            </a:stretch>
          </p:blipFill>
          <p:spPr bwMode="auto">
            <a:xfrm>
              <a:off x="7391400" y="6232072"/>
              <a:ext cx="1752600" cy="625928"/>
            </a:xfrm>
            <a:prstGeom prst="rect">
              <a:avLst/>
            </a:prstGeom>
            <a:noFill/>
            <a:ln w="9525">
              <a:noFill/>
              <a:miter lim="800000"/>
              <a:headEnd/>
              <a:tailEnd/>
            </a:ln>
          </p:spPr>
        </p:pic>
        <p:pic>
          <p:nvPicPr>
            <p:cNvPr id="7" name="Picture 2" descr="C:\Users\Darcy\Desktop\SOM logo.png"/>
            <p:cNvPicPr>
              <a:picLocks noChangeAspect="1" noChangeArrowheads="1"/>
            </p:cNvPicPr>
            <p:nvPr/>
          </p:nvPicPr>
          <p:blipFill>
            <a:blip r:embed="rId5" cstate="print"/>
            <a:srcRect/>
            <a:stretch>
              <a:fillRect/>
            </a:stretch>
          </p:blipFill>
          <p:spPr bwMode="auto">
            <a:xfrm>
              <a:off x="76200" y="6191076"/>
              <a:ext cx="2438400" cy="514524"/>
            </a:xfrm>
            <a:prstGeom prst="rect">
              <a:avLst/>
            </a:prstGeom>
            <a:noFill/>
            <a:ln w="9525">
              <a:noFill/>
              <a:miter lim="800000"/>
              <a:headEnd/>
              <a:tailEnd/>
            </a:ln>
          </p:spPr>
        </p:pic>
      </p:grpSp>
    </p:spTree>
    <p:extLst>
      <p:ext uri="{BB962C8B-B14F-4D97-AF65-F5344CB8AC3E}">
        <p14:creationId xmlns:p14="http://schemas.microsoft.com/office/powerpoint/2010/main" xmlns="" val="39249924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719</Words>
  <Application>Microsoft Office PowerPoint</Application>
  <PresentationFormat>On-screen Show (4:3)</PresentationFormat>
  <Paragraphs>91</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Host Genetics of HCV: Relevance for the study of HCV in Africa</vt:lpstr>
      <vt:lpstr>Natural History of HCV Infection</vt:lpstr>
      <vt:lpstr>Natural History of HCV Infection</vt:lpstr>
      <vt:lpstr>Natural History of HCV Infection</vt:lpstr>
      <vt:lpstr>Slide 5</vt:lpstr>
      <vt:lpstr>Slide 6</vt:lpstr>
      <vt:lpstr>Slide 7</vt:lpstr>
      <vt:lpstr>Slide 8</vt:lpstr>
      <vt:lpstr>Slide 9</vt:lpstr>
      <vt:lpstr>Correlation of genetic variation in IL28B with HCV recovery rates in diverse ethnicities</vt:lpstr>
      <vt:lpstr>What is the underlying biological cause for the genetic association?</vt:lpstr>
      <vt:lpstr>Broad antiviral effects of IFN-λ proteins</vt:lpstr>
      <vt:lpstr>Host genetic studies in HepNet: current studies and next steps</vt:lpstr>
      <vt:lpstr>Linkage Disequilibrium Mapping in African vs European populations:  advantages and disadvantages</vt:lpstr>
      <vt:lpstr>DNA and Genotype Quality</vt:lpstr>
      <vt:lpstr>Concordance with Published Data</vt:lpstr>
      <vt:lpstr>Host genetics in HepNet:  future opportunities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Host Genetics of HCV: Relevance for the study of HCV in Africa</dc:title>
  <dc:creator>Thomas Urban</dc:creator>
  <cp:lastModifiedBy>namora</cp:lastModifiedBy>
  <cp:revision>14</cp:revision>
  <dcterms:created xsi:type="dcterms:W3CDTF">2013-08-09T00:39:43Z</dcterms:created>
  <dcterms:modified xsi:type="dcterms:W3CDTF">2013-08-09T14:04:15Z</dcterms:modified>
</cp:coreProperties>
</file>